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Lst>
  <p:sldSz cx="12192000" cy="6858000"/>
  <p:notesSz cx="6858000" cy="9144000"/>
  <p:embeddedFontLst>
    <p:embeddedFont>
      <p:font typeface="Calibri" panose="020F0502020204030204" pitchFamily="34" charset="0"/>
      <p:regular r:id="rId92"/>
      <p:bold r:id="rId93"/>
      <p:italic r:id="rId94"/>
      <p:boldItalic r:id="rId95"/>
    </p:embeddedFont>
    <p:embeddedFont>
      <p:font typeface="Montserrat" panose="020B0604020202020204" pitchFamily="2"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A3Tm3wTmpkigQPfJdu0U3Wvs43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3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4" name="Google Shape;614;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3" name="Google Shape;633;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8" name="Google Shape;658;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2" name="Google Shape;722;p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5" name="Google Shape;755;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7" name="Google Shape;767;p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2" name="Google Shape;772;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p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1" name="Google Shape;791;p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8" name="Google Shape;798;p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8" name="Google Shape;808;p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8" name="Google Shape;818;p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5" name="Google Shape;825;p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0" name="Google Shape;830;p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7" name="Google Shape;837;p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p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p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0" name="Google Shape;860;p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5" name="Google Shape;865;p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p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p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1"/>
        <p:cNvGrpSpPr/>
        <p:nvPr/>
      </p:nvGrpSpPr>
      <p:grpSpPr>
        <a:xfrm>
          <a:off x="0" y="0"/>
          <a:ext cx="0" cy="0"/>
          <a:chOff x="0" y="0"/>
          <a:chExt cx="0" cy="0"/>
        </a:xfrm>
      </p:grpSpPr>
      <p:sp>
        <p:nvSpPr>
          <p:cNvPr id="12" name="Google Shape;12;p9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9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68"/>
        <p:cNvGrpSpPr/>
        <p:nvPr/>
      </p:nvGrpSpPr>
      <p:grpSpPr>
        <a:xfrm>
          <a:off x="0" y="0"/>
          <a:ext cx="0" cy="0"/>
          <a:chOff x="0" y="0"/>
          <a:chExt cx="0" cy="0"/>
        </a:xfrm>
      </p:grpSpPr>
      <p:sp>
        <p:nvSpPr>
          <p:cNvPr id="69" name="Google Shape;69;p10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0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4"/>
        <p:cNvGrpSpPr/>
        <p:nvPr/>
      </p:nvGrpSpPr>
      <p:grpSpPr>
        <a:xfrm>
          <a:off x="0" y="0"/>
          <a:ext cx="0" cy="0"/>
          <a:chOff x="0" y="0"/>
          <a:chExt cx="0" cy="0"/>
        </a:xfrm>
      </p:grpSpPr>
      <p:sp>
        <p:nvSpPr>
          <p:cNvPr id="75" name="Google Shape;75;p10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7"/>
        <p:cNvGrpSpPr/>
        <p:nvPr/>
      </p:nvGrpSpPr>
      <p:grpSpPr>
        <a:xfrm>
          <a:off x="0" y="0"/>
          <a:ext cx="0" cy="0"/>
          <a:chOff x="0" y="0"/>
          <a:chExt cx="0" cy="0"/>
        </a:xfrm>
      </p:grpSpPr>
      <p:sp>
        <p:nvSpPr>
          <p:cNvPr id="18" name="Google Shape;18;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23"/>
        <p:cNvGrpSpPr/>
        <p:nvPr/>
      </p:nvGrpSpPr>
      <p:grpSpPr>
        <a:xfrm>
          <a:off x="0" y="0"/>
          <a:ext cx="0" cy="0"/>
          <a:chOff x="0" y="0"/>
          <a:chExt cx="0" cy="0"/>
        </a:xfrm>
      </p:grpSpPr>
      <p:sp>
        <p:nvSpPr>
          <p:cNvPr id="24" name="Google Shape;24;p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9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9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0"/>
        <p:cNvGrpSpPr/>
        <p:nvPr/>
      </p:nvGrpSpPr>
      <p:grpSpPr>
        <a:xfrm>
          <a:off x="0" y="0"/>
          <a:ext cx="0" cy="0"/>
          <a:chOff x="0" y="0"/>
          <a:chExt cx="0" cy="0"/>
        </a:xfrm>
      </p:grpSpPr>
      <p:sp>
        <p:nvSpPr>
          <p:cNvPr id="31" name="Google Shape;31;p9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9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36"/>
        <p:cNvGrpSpPr/>
        <p:nvPr/>
      </p:nvGrpSpPr>
      <p:grpSpPr>
        <a:xfrm>
          <a:off x="0" y="0"/>
          <a:ext cx="0" cy="0"/>
          <a:chOff x="0" y="0"/>
          <a:chExt cx="0" cy="0"/>
        </a:xfrm>
      </p:grpSpPr>
      <p:sp>
        <p:nvSpPr>
          <p:cNvPr id="37" name="Google Shape;37;p9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9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5"/>
        <p:cNvGrpSpPr/>
        <p:nvPr/>
      </p:nvGrpSpPr>
      <p:grpSpPr>
        <a:xfrm>
          <a:off x="0" y="0"/>
          <a:ext cx="0" cy="0"/>
          <a:chOff x="0" y="0"/>
          <a:chExt cx="0" cy="0"/>
        </a:xfrm>
      </p:grpSpPr>
      <p:sp>
        <p:nvSpPr>
          <p:cNvPr id="46" name="Google Shape;46;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0"/>
        <p:cNvGrpSpPr/>
        <p:nvPr/>
      </p:nvGrpSpPr>
      <p:grpSpPr>
        <a:xfrm>
          <a:off x="0" y="0"/>
          <a:ext cx="0" cy="0"/>
          <a:chOff x="0" y="0"/>
          <a:chExt cx="0" cy="0"/>
        </a:xfrm>
      </p:grpSpPr>
      <p:sp>
        <p:nvSpPr>
          <p:cNvPr id="51" name="Google Shape;51;p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4"/>
        <p:cNvGrpSpPr/>
        <p:nvPr/>
      </p:nvGrpSpPr>
      <p:grpSpPr>
        <a:xfrm>
          <a:off x="0" y="0"/>
          <a:ext cx="0" cy="0"/>
          <a:chOff x="0" y="0"/>
          <a:chExt cx="0" cy="0"/>
        </a:xfrm>
      </p:grpSpPr>
      <p:sp>
        <p:nvSpPr>
          <p:cNvPr id="55" name="Google Shape;55;p9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1"/>
        <p:cNvGrpSpPr/>
        <p:nvPr/>
      </p:nvGrpSpPr>
      <p:grpSpPr>
        <a:xfrm>
          <a:off x="0" y="0"/>
          <a:ext cx="0" cy="0"/>
          <a:chOff x="0" y="0"/>
          <a:chExt cx="0" cy="0"/>
        </a:xfrm>
      </p:grpSpPr>
      <p:sp>
        <p:nvSpPr>
          <p:cNvPr id="62" name="Google Shape;62;p9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9"/>
          <p:cNvSpPr>
            <a:spLocks noGrp="1"/>
          </p:cNvSpPr>
          <p:nvPr>
            <p:ph type="pic" idx="2"/>
          </p:nvPr>
        </p:nvSpPr>
        <p:spPr>
          <a:xfrm>
            <a:off x="5183188" y="987425"/>
            <a:ext cx="6172200" cy="4873625"/>
          </a:xfrm>
          <a:prstGeom prst="rect">
            <a:avLst/>
          </a:prstGeom>
          <a:noFill/>
          <a:ln>
            <a:noFill/>
          </a:ln>
        </p:spPr>
      </p:sp>
      <p:sp>
        <p:nvSpPr>
          <p:cNvPr id="64" name="Google Shape;64;p9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CA"/>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www.git-scm.com/download/mac" TargetMode="External"/><Relationship Id="rId4" Type="http://schemas.openxmlformats.org/officeDocument/2006/relationships/hyperlink" Target="http://www.git-scm.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about:blank"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cience-et-vie.com/archives/l-irresistible-extension-de-la-theorie-de-l-evolution-37187"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mailto:xxx@xxx.xx"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mailto:xxx@xxx.xxx"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hyperlink" Target="https://stackoverflow.com/questions/4181861/message-src-refspec-master-does-not-match-any-when-pushing-commits-in-git" TargetMode="Externa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hyperlink" Target="https://fr.wikipedia.org/wiki/Gi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fr.wikipedia.org/wiki/GitHub" TargetMode="External"/><Relationship Id="rId5" Type="http://schemas.openxmlformats.org/officeDocument/2006/relationships/hyperlink" Target="https://fr.wikipedia.org/wiki/Plate-forme_de_correspondance" TargetMode="External"/><Relationship Id="rId4" Type="http://schemas.openxmlformats.org/officeDocument/2006/relationships/hyperlink" Target="https://fr.wikipedia.org/wiki/R%C3%A9seau_social"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uides.github.com/activities/hello-worl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2677195"/>
            <a:ext cx="9144000" cy="150360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fr-CA" dirty="0"/>
              <a:t>Git &amp; </a:t>
            </a:r>
            <a:r>
              <a:rPr lang="fr-CA" dirty="0" err="1"/>
              <a:t>Github</a:t>
            </a:r>
            <a:br>
              <a:rPr lang="fr-CA" dirty="0"/>
            </a:br>
            <a:r>
              <a:rPr lang="fr-CA" sz="3200" dirty="0"/>
              <a:t>Partie 1</a:t>
            </a:r>
            <a:endParaRPr dirty="0"/>
          </a:p>
        </p:txBody>
      </p:sp>
      <p:sp>
        <p:nvSpPr>
          <p:cNvPr id="85" name="Google Shape;85;p1"/>
          <p:cNvSpPr txBox="1">
            <a:spLocks noGrp="1"/>
          </p:cNvSpPr>
          <p:nvPr>
            <p:ph type="subTitle" idx="1"/>
          </p:nvPr>
        </p:nvSpPr>
        <p:spPr>
          <a:xfrm>
            <a:off x="2260847" y="5397623"/>
            <a:ext cx="9144000" cy="907742"/>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rgbClr val="D8D8D8"/>
              </a:buClr>
              <a:buSzPts val="2400"/>
              <a:buNone/>
            </a:pPr>
            <a:r>
              <a:rPr lang="fr-CA" dirty="0">
                <a:solidFill>
                  <a:srgbClr val="D8D8D8"/>
                </a:solidFill>
              </a:rPr>
              <a:t>Fait par Joel </a:t>
            </a:r>
            <a:r>
              <a:rPr lang="fr-CA" dirty="0" err="1">
                <a:solidFill>
                  <a:srgbClr val="D8D8D8"/>
                </a:solidFill>
              </a:rPr>
              <a:t>Sandé</a:t>
            </a:r>
            <a:endParaRPr dirty="0"/>
          </a:p>
          <a:p>
            <a:pPr marL="0" lvl="0" indent="0" algn="r" rtl="0">
              <a:lnSpc>
                <a:spcPct val="90000"/>
              </a:lnSpc>
              <a:spcBef>
                <a:spcPts val="1000"/>
              </a:spcBef>
              <a:spcAft>
                <a:spcPts val="0"/>
              </a:spcAft>
              <a:buClr>
                <a:srgbClr val="D8D8D8"/>
              </a:buClr>
              <a:buSzPts val="2400"/>
              <a:buNone/>
            </a:pPr>
            <a:r>
              <a:rPr lang="fr-CA" dirty="0">
                <a:solidFill>
                  <a:srgbClr val="D8D8D8"/>
                </a:solidFill>
              </a:rPr>
              <a:t>Hiver 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838200" y="269841"/>
            <a:ext cx="10515600" cy="596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fr-CA"/>
              <a:t>Create a new repository / Créer un nouveau dépôt</a:t>
            </a:r>
            <a:endParaRPr/>
          </a:p>
        </p:txBody>
      </p:sp>
      <p:pic>
        <p:nvPicPr>
          <p:cNvPr id="141" name="Google Shape;141;p10"/>
          <p:cNvPicPr preferRelativeResize="0">
            <a:picLocks noGrp="1"/>
          </p:cNvPicPr>
          <p:nvPr>
            <p:ph type="body" idx="1"/>
          </p:nvPr>
        </p:nvPicPr>
        <p:blipFill rotWithShape="1">
          <a:blip r:embed="rId3">
            <a:alphaModFix/>
          </a:blip>
          <a:srcRect l="1365" t="12550" r="30881" b="6345"/>
          <a:stretch/>
        </p:blipFill>
        <p:spPr>
          <a:xfrm>
            <a:off x="314324" y="962026"/>
            <a:ext cx="8448676" cy="5688775"/>
          </a:xfrm>
          <a:prstGeom prst="rect">
            <a:avLst/>
          </a:prstGeom>
          <a:noFill/>
          <a:ln>
            <a:noFill/>
          </a:ln>
        </p:spPr>
      </p:pic>
      <p:sp>
        <p:nvSpPr>
          <p:cNvPr id="142" name="Google Shape;142;p10"/>
          <p:cNvSpPr txBox="1"/>
          <p:nvPr/>
        </p:nvSpPr>
        <p:spPr>
          <a:xfrm>
            <a:off x="8965707" y="1770910"/>
            <a:ext cx="2388093" cy="12003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b="0" i="0" u="none" strike="noStrike" cap="none">
                <a:solidFill>
                  <a:schemeClr val="dk1"/>
                </a:solidFill>
                <a:latin typeface="Calibri"/>
                <a:ea typeface="Calibri"/>
                <a:cs typeface="Calibri"/>
                <a:sym typeface="Calibri"/>
              </a:rPr>
              <a:t>Pas d’espace dans le nom, sinon GitHub va vous imposer une barre-d’union. </a:t>
            </a:r>
            <a:endParaRPr/>
          </a:p>
        </p:txBody>
      </p:sp>
      <p:sp>
        <p:nvSpPr>
          <p:cNvPr id="143" name="Google Shape;143;p10"/>
          <p:cNvSpPr txBox="1"/>
          <p:nvPr/>
        </p:nvSpPr>
        <p:spPr>
          <a:xfrm>
            <a:off x="8965707" y="3353779"/>
            <a:ext cx="2388093" cy="147732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Vous pouvez choisir la visibilité public (visible par tout le monde) ou privée (visible par vous seul).</a:t>
            </a:r>
            <a:endParaRPr/>
          </a:p>
        </p:txBody>
      </p:sp>
      <p:sp>
        <p:nvSpPr>
          <p:cNvPr id="144" name="Google Shape;144;p10"/>
          <p:cNvSpPr txBox="1"/>
          <p:nvPr/>
        </p:nvSpPr>
        <p:spPr>
          <a:xfrm>
            <a:off x="838200" y="2837936"/>
            <a:ext cx="2449497" cy="646331"/>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70C0"/>
                </a:solidFill>
                <a:latin typeface="Calibri"/>
                <a:ea typeface="Calibri"/>
                <a:cs typeface="Calibri"/>
                <a:sym typeface="Calibri"/>
              </a:rPr>
              <a:t>Add a README file </a:t>
            </a:r>
            <a:r>
              <a:rPr lang="fr-CA" sz="1800">
                <a:solidFill>
                  <a:schemeClr val="dk1"/>
                </a:solidFill>
                <a:latin typeface="Calibri"/>
                <a:ea typeface="Calibri"/>
                <a:cs typeface="Calibri"/>
                <a:sym typeface="Calibri"/>
              </a:rPr>
              <a:t>peut être pratique</a:t>
            </a:r>
            <a:endParaRPr/>
          </a:p>
        </p:txBody>
      </p:sp>
      <p:sp>
        <p:nvSpPr>
          <p:cNvPr id="145" name="Google Shape;145;p10"/>
          <p:cNvSpPr txBox="1"/>
          <p:nvPr/>
        </p:nvSpPr>
        <p:spPr>
          <a:xfrm>
            <a:off x="838200" y="5683343"/>
            <a:ext cx="2449497" cy="646331"/>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ET enfin, clickez sur </a:t>
            </a:r>
            <a:r>
              <a:rPr lang="fr-CA" sz="1800">
                <a:solidFill>
                  <a:srgbClr val="0070C0"/>
                </a:solidFill>
                <a:latin typeface="Calibri"/>
                <a:ea typeface="Calibri"/>
                <a:cs typeface="Calibri"/>
                <a:sym typeface="Calibri"/>
              </a:rPr>
              <a:t>Create repository</a:t>
            </a:r>
            <a:endParaRPr/>
          </a:p>
        </p:txBody>
      </p:sp>
      <p:cxnSp>
        <p:nvCxnSpPr>
          <p:cNvPr id="146" name="Google Shape;146;p10"/>
          <p:cNvCxnSpPr>
            <a:stCxn id="145" idx="3"/>
          </p:cNvCxnSpPr>
          <p:nvPr/>
        </p:nvCxnSpPr>
        <p:spPr>
          <a:xfrm>
            <a:off x="3287697" y="6006508"/>
            <a:ext cx="663000" cy="323100"/>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0"/>
          <p:cNvSpPr txBox="1"/>
          <p:nvPr/>
        </p:nvSpPr>
        <p:spPr>
          <a:xfrm>
            <a:off x="838201" y="3888419"/>
            <a:ext cx="2437660" cy="12003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n’ai pas cliqué </a:t>
            </a:r>
            <a:r>
              <a:rPr lang="fr-CA" sz="1800">
                <a:solidFill>
                  <a:srgbClr val="0070C0"/>
                </a:solidFill>
                <a:latin typeface="Calibri"/>
                <a:ea typeface="Calibri"/>
                <a:cs typeface="Calibri"/>
                <a:sym typeface="Calibri"/>
              </a:rPr>
              <a:t>Add .gitignore</a:t>
            </a:r>
            <a:r>
              <a:rPr lang="fr-CA" sz="1800">
                <a:solidFill>
                  <a:schemeClr val="dk1"/>
                </a:solidFill>
                <a:latin typeface="Calibri"/>
                <a:ea typeface="Calibri"/>
                <a:cs typeface="Calibri"/>
                <a:sym typeface="Calibri"/>
              </a:rPr>
              <a:t>, mais un peu plutard en local on verra ce que c’est.</a:t>
            </a:r>
            <a:endParaRPr/>
          </a:p>
        </p:txBody>
      </p:sp>
      <p:cxnSp>
        <p:nvCxnSpPr>
          <p:cNvPr id="148" name="Google Shape;148;p10"/>
          <p:cNvCxnSpPr>
            <a:stCxn id="142" idx="1"/>
          </p:cNvCxnSpPr>
          <p:nvPr/>
        </p:nvCxnSpPr>
        <p:spPr>
          <a:xfrm flipH="1">
            <a:off x="5566407" y="2371074"/>
            <a:ext cx="3399300" cy="3276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1"/>
          <p:cNvSpPr txBox="1">
            <a:spLocks noGrp="1"/>
          </p:cNvSpPr>
          <p:nvPr>
            <p:ph type="title"/>
          </p:nvPr>
        </p:nvSpPr>
        <p:spPr>
          <a:xfrm>
            <a:off x="838200" y="365126"/>
            <a:ext cx="10515600" cy="977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Voici enfin notre premier dépôt ☺</a:t>
            </a:r>
            <a:endParaRPr/>
          </a:p>
        </p:txBody>
      </p:sp>
      <p:pic>
        <p:nvPicPr>
          <p:cNvPr id="154" name="Google Shape;154;p11"/>
          <p:cNvPicPr preferRelativeResize="0">
            <a:picLocks noGrp="1"/>
          </p:cNvPicPr>
          <p:nvPr>
            <p:ph type="body" idx="1"/>
          </p:nvPr>
        </p:nvPicPr>
        <p:blipFill rotWithShape="1">
          <a:blip r:embed="rId3">
            <a:alphaModFix/>
          </a:blip>
          <a:srcRect l="1733" t="12988" r="20433" b="20247"/>
          <a:stretch/>
        </p:blipFill>
        <p:spPr>
          <a:xfrm>
            <a:off x="2471691" y="1804132"/>
            <a:ext cx="8403454" cy="4186329"/>
          </a:xfrm>
          <a:prstGeom prst="rect">
            <a:avLst/>
          </a:prstGeom>
          <a:noFill/>
          <a:ln>
            <a:noFill/>
          </a:ln>
        </p:spPr>
      </p:pic>
      <p:sp>
        <p:nvSpPr>
          <p:cNvPr id="155" name="Google Shape;155;p11"/>
          <p:cNvSpPr txBox="1"/>
          <p:nvPr/>
        </p:nvSpPr>
        <p:spPr>
          <a:xfrm>
            <a:off x="719090" y="3897296"/>
            <a:ext cx="2325951" cy="12003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Vous vous souvenez que j’ai coché l’option </a:t>
            </a:r>
            <a:r>
              <a:rPr lang="fr-CA" sz="1800">
                <a:solidFill>
                  <a:srgbClr val="0070C0"/>
                </a:solidFill>
                <a:latin typeface="Calibri"/>
                <a:ea typeface="Calibri"/>
                <a:cs typeface="Calibri"/>
                <a:sym typeface="Calibri"/>
              </a:rPr>
              <a:t>Add a README file </a:t>
            </a:r>
            <a:r>
              <a:rPr lang="fr-CA"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et bien il est là.</a:t>
            </a:r>
            <a:endParaRPr/>
          </a:p>
        </p:txBody>
      </p:sp>
      <p:cxnSp>
        <p:nvCxnSpPr>
          <p:cNvPr id="156" name="Google Shape;156;p11"/>
          <p:cNvCxnSpPr>
            <a:stCxn id="155" idx="3"/>
          </p:cNvCxnSpPr>
          <p:nvPr/>
        </p:nvCxnSpPr>
        <p:spPr>
          <a:xfrm rot="10800000" flipH="1">
            <a:off x="3045041" y="3737561"/>
            <a:ext cx="1180800" cy="7599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62" name="Google Shape;162;p12"/>
          <p:cNvPicPr preferRelativeResize="0">
            <a:picLocks noGrp="1"/>
          </p:cNvPicPr>
          <p:nvPr>
            <p:ph type="body" idx="1"/>
          </p:nvPr>
        </p:nvPicPr>
        <p:blipFill rotWithShape="1">
          <a:blip r:embed="rId3">
            <a:alphaModFix/>
          </a:blip>
          <a:srcRect l="1477" t="12432" r="15098" b="16249"/>
          <a:stretch/>
        </p:blipFill>
        <p:spPr>
          <a:xfrm>
            <a:off x="202049" y="365125"/>
            <a:ext cx="11628103" cy="5762625"/>
          </a:xfrm>
          <a:prstGeom prst="rect">
            <a:avLst/>
          </a:prstGeom>
          <a:noFill/>
          <a:ln>
            <a:noFill/>
          </a:ln>
        </p:spPr>
      </p:pic>
      <p:sp>
        <p:nvSpPr>
          <p:cNvPr id="163" name="Google Shape;163;p12"/>
          <p:cNvSpPr/>
          <p:nvPr/>
        </p:nvSpPr>
        <p:spPr>
          <a:xfrm>
            <a:off x="6542843" y="1710664"/>
            <a:ext cx="2947386" cy="641920"/>
          </a:xfrm>
          <a:prstGeom prst="ellipse">
            <a:avLst/>
          </a:prstGeom>
          <a:noFill/>
          <a:ln w="1905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64" name="Google Shape;164;p12"/>
          <p:cNvCxnSpPr>
            <a:stCxn id="165" idx="3"/>
            <a:endCxn id="163" idx="3"/>
          </p:cNvCxnSpPr>
          <p:nvPr/>
        </p:nvCxnSpPr>
        <p:spPr>
          <a:xfrm rot="10800000" flipH="1">
            <a:off x="2352583" y="2258707"/>
            <a:ext cx="4621800" cy="1930800"/>
          </a:xfrm>
          <a:prstGeom prst="straightConnector1">
            <a:avLst/>
          </a:prstGeom>
          <a:noFill/>
          <a:ln w="9525" cap="flat" cmpd="sng">
            <a:solidFill>
              <a:schemeClr val="accent1"/>
            </a:solidFill>
            <a:prstDash val="solid"/>
            <a:miter lim="800000"/>
            <a:headEnd type="none" w="sm" len="sm"/>
            <a:tailEnd type="triangle" w="med" len="med"/>
          </a:ln>
        </p:spPr>
      </p:cxnSp>
      <p:sp>
        <p:nvSpPr>
          <p:cNvPr id="165" name="Google Shape;165;p12"/>
          <p:cNvSpPr txBox="1"/>
          <p:nvPr/>
        </p:nvSpPr>
        <p:spPr>
          <a:xfrm>
            <a:off x="255315" y="2758346"/>
            <a:ext cx="2097268" cy="2862322"/>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Jouez avec ces 3 boutons : vous pouvez :</a:t>
            </a:r>
            <a:endParaRPr/>
          </a:p>
          <a:p>
            <a:pPr marL="285750" marR="0" lvl="0" indent="-285750" algn="l" rtl="0">
              <a:spcBef>
                <a:spcPts val="0"/>
              </a:spcBef>
              <a:spcAft>
                <a:spcPts val="0"/>
              </a:spcAft>
              <a:buClr>
                <a:schemeClr val="dk1"/>
              </a:buClr>
              <a:buSzPts val="1800"/>
              <a:buFont typeface="Calibri"/>
              <a:buChar char="-"/>
            </a:pPr>
            <a:r>
              <a:rPr lang="fr-CA" sz="1800">
                <a:solidFill>
                  <a:schemeClr val="dk1"/>
                </a:solidFill>
                <a:latin typeface="Calibri"/>
                <a:ea typeface="Calibri"/>
                <a:cs typeface="Calibri"/>
                <a:sym typeface="Calibri"/>
              </a:rPr>
              <a:t>Allez sur un des fichiers de votre dépot.</a:t>
            </a:r>
            <a:endParaRPr/>
          </a:p>
          <a:p>
            <a:pPr marL="285750" marR="0" lvl="0" indent="-285750" algn="l" rtl="0">
              <a:spcBef>
                <a:spcPts val="0"/>
              </a:spcBef>
              <a:spcAft>
                <a:spcPts val="0"/>
              </a:spcAft>
              <a:buClr>
                <a:schemeClr val="dk1"/>
              </a:buClr>
              <a:buSzPts val="1800"/>
              <a:buFont typeface="Calibri"/>
              <a:buChar char="-"/>
            </a:pPr>
            <a:r>
              <a:rPr lang="fr-CA" sz="1800">
                <a:solidFill>
                  <a:schemeClr val="dk1"/>
                </a:solidFill>
                <a:latin typeface="Calibri"/>
                <a:ea typeface="Calibri"/>
                <a:cs typeface="Calibri"/>
                <a:sym typeface="Calibri"/>
              </a:rPr>
              <a:t>Créer un nouveau fichier</a:t>
            </a:r>
            <a:endParaRPr/>
          </a:p>
          <a:p>
            <a:pPr marL="285750" marR="0" lvl="0" indent="-285750" algn="l" rtl="0">
              <a:spcBef>
                <a:spcPts val="0"/>
              </a:spcBef>
              <a:spcAft>
                <a:spcPts val="0"/>
              </a:spcAft>
              <a:buClr>
                <a:schemeClr val="dk1"/>
              </a:buClr>
              <a:buSzPts val="1800"/>
              <a:buFont typeface="Calibri"/>
              <a:buChar char="-"/>
            </a:pPr>
            <a:r>
              <a:rPr lang="fr-CA" sz="1800">
                <a:solidFill>
                  <a:schemeClr val="dk1"/>
                </a:solidFill>
                <a:latin typeface="Calibri"/>
                <a:ea typeface="Calibri"/>
                <a:cs typeface="Calibri"/>
                <a:sym typeface="Calibri"/>
              </a:rPr>
              <a:t>Télécharger un fichier.</a:t>
            </a:r>
            <a:endParaRPr/>
          </a:p>
        </p:txBody>
      </p:sp>
      <p:sp>
        <p:nvSpPr>
          <p:cNvPr id="166" name="Google Shape;166;p12"/>
          <p:cNvSpPr txBox="1"/>
          <p:nvPr/>
        </p:nvSpPr>
        <p:spPr>
          <a:xfrm>
            <a:off x="3391270" y="5992427"/>
            <a:ext cx="3151573" cy="372862"/>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me crée un nouveau fichier</a:t>
            </a:r>
            <a:endParaRPr/>
          </a:p>
        </p:txBody>
      </p:sp>
      <p:cxnSp>
        <p:nvCxnSpPr>
          <p:cNvPr id="167" name="Google Shape;167;p12"/>
          <p:cNvCxnSpPr>
            <a:stCxn id="166" idx="0"/>
          </p:cNvCxnSpPr>
          <p:nvPr/>
        </p:nvCxnSpPr>
        <p:spPr>
          <a:xfrm rot="10800000" flipH="1">
            <a:off x="4967056" y="2574527"/>
            <a:ext cx="2516700" cy="3417900"/>
          </a:xfrm>
          <a:prstGeom prst="straightConnector1">
            <a:avLst/>
          </a:prstGeom>
          <a:noFill/>
          <a:ln w="9525" cap="flat" cmpd="sng">
            <a:solidFill>
              <a:schemeClr val="accent2"/>
            </a:solidFill>
            <a:prstDash val="solid"/>
            <a:miter lim="800000"/>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73" name="Google Shape;173;p13"/>
          <p:cNvPicPr preferRelativeResize="0">
            <a:picLocks noGrp="1"/>
          </p:cNvPicPr>
          <p:nvPr>
            <p:ph type="body" idx="1"/>
          </p:nvPr>
        </p:nvPicPr>
        <p:blipFill rotWithShape="1">
          <a:blip r:embed="rId3">
            <a:alphaModFix/>
          </a:blip>
          <a:srcRect l="1379" t="13311" r="3367" b="29155"/>
          <a:stretch/>
        </p:blipFill>
        <p:spPr>
          <a:xfrm>
            <a:off x="838200" y="2288596"/>
            <a:ext cx="10556239" cy="3586578"/>
          </a:xfrm>
          <a:prstGeom prst="rect">
            <a:avLst/>
          </a:prstGeom>
          <a:noFill/>
          <a:ln w="9525" cap="flat" cmpd="sng">
            <a:solidFill>
              <a:schemeClr val="accent1"/>
            </a:solidFill>
            <a:prstDash val="solid"/>
            <a:round/>
            <a:headEnd type="none" w="sm" len="sm"/>
            <a:tailEnd type="none" w="sm" len="sm"/>
          </a:ln>
        </p:spPr>
      </p:pic>
      <p:sp>
        <p:nvSpPr>
          <p:cNvPr id="174" name="Google Shape;174;p13"/>
          <p:cNvSpPr txBox="1"/>
          <p:nvPr/>
        </p:nvSpPr>
        <p:spPr>
          <a:xfrm>
            <a:off x="4540928" y="4178643"/>
            <a:ext cx="5144610" cy="147732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vais l’appeler </a:t>
            </a:r>
            <a:r>
              <a:rPr lang="fr-CA" sz="1800">
                <a:solidFill>
                  <a:srgbClr val="0070C0"/>
                </a:solidFill>
                <a:latin typeface="Calibri"/>
                <a:ea typeface="Calibri"/>
                <a:cs typeface="Calibri"/>
                <a:sym typeface="Calibri"/>
              </a:rPr>
              <a:t>Mammifere.txt</a:t>
            </a:r>
            <a:r>
              <a:rPr lang="fr-CA" sz="1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rgbClr val="FF0000"/>
                </a:solidFill>
                <a:latin typeface="Calibri"/>
                <a:ea typeface="Calibri"/>
                <a:cs typeface="Calibri"/>
                <a:sym typeface="Calibri"/>
              </a:rPr>
              <a:t>NB : </a:t>
            </a:r>
            <a:r>
              <a:rPr lang="fr-CA" sz="1800">
                <a:solidFill>
                  <a:schemeClr val="dk1"/>
                </a:solidFill>
                <a:latin typeface="Calibri"/>
                <a:ea typeface="Calibri"/>
                <a:cs typeface="Calibri"/>
                <a:sym typeface="Calibri"/>
              </a:rPr>
              <a:t>L’extension peut être un </a:t>
            </a:r>
            <a:r>
              <a:rPr lang="fr-CA" sz="1800">
                <a:solidFill>
                  <a:srgbClr val="0070C0"/>
                </a:solidFill>
                <a:latin typeface="Calibri"/>
                <a:ea typeface="Calibri"/>
                <a:cs typeface="Calibri"/>
                <a:sym typeface="Calibri"/>
              </a:rPr>
              <a:t>.txt, docx, .java, cpp, … </a:t>
            </a:r>
            <a:r>
              <a:rPr lang="fr-CA" sz="1800">
                <a:solidFill>
                  <a:schemeClr val="dk1"/>
                </a:solidFill>
                <a:latin typeface="Calibri"/>
                <a:ea typeface="Calibri"/>
                <a:cs typeface="Calibri"/>
                <a:sym typeface="Calibri"/>
              </a:rPr>
              <a:t>Comme je l’ai dit d’entrée, Github, ce n’est pas que de la prog. Un écrivain peut utiliser Github.</a:t>
            </a:r>
            <a:endParaRPr/>
          </a:p>
        </p:txBody>
      </p:sp>
      <p:cxnSp>
        <p:nvCxnSpPr>
          <p:cNvPr id="175" name="Google Shape;175;p13"/>
          <p:cNvCxnSpPr/>
          <p:nvPr/>
        </p:nvCxnSpPr>
        <p:spPr>
          <a:xfrm rot="10800000">
            <a:off x="4190261" y="3556672"/>
            <a:ext cx="3124939" cy="615833"/>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81" name="Google Shape;181;p14"/>
          <p:cNvPicPr preferRelativeResize="0">
            <a:picLocks noGrp="1"/>
          </p:cNvPicPr>
          <p:nvPr>
            <p:ph type="body" idx="1"/>
          </p:nvPr>
        </p:nvPicPr>
        <p:blipFill rotWithShape="1">
          <a:blip r:embed="rId3">
            <a:alphaModFix/>
          </a:blip>
          <a:srcRect l="16413" t="15170" r="32976" b="23826"/>
          <a:stretch/>
        </p:blipFill>
        <p:spPr>
          <a:xfrm>
            <a:off x="1612775" y="365125"/>
            <a:ext cx="8686065" cy="5889193"/>
          </a:xfrm>
          <a:prstGeom prst="rect">
            <a:avLst/>
          </a:prstGeom>
          <a:noFill/>
          <a:ln>
            <a:noFill/>
          </a:ln>
        </p:spPr>
      </p:pic>
      <p:sp>
        <p:nvSpPr>
          <p:cNvPr id="182" name="Google Shape;182;p14"/>
          <p:cNvSpPr txBox="1"/>
          <p:nvPr/>
        </p:nvSpPr>
        <p:spPr>
          <a:xfrm>
            <a:off x="5589232" y="6362070"/>
            <a:ext cx="6094520" cy="261610"/>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100" b="0" i="0">
                <a:solidFill>
                  <a:srgbClr val="24292E"/>
                </a:solidFill>
                <a:latin typeface="Arial"/>
                <a:ea typeface="Arial"/>
                <a:cs typeface="Arial"/>
                <a:sym typeface="Arial"/>
              </a:rPr>
              <a:t>https://www.teteamodeler.com/ecologie/biologie/vivant/classification-animal.asp</a:t>
            </a:r>
            <a:endParaRPr sz="11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5"/>
          <p:cNvSpPr txBox="1">
            <a:spLocks noGrp="1"/>
          </p:cNvSpPr>
          <p:nvPr>
            <p:ph type="title"/>
          </p:nvPr>
        </p:nvSpPr>
        <p:spPr>
          <a:xfrm>
            <a:off x="838200" y="365125"/>
            <a:ext cx="10515600" cy="9310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88" name="Google Shape;188;p15"/>
          <p:cNvPicPr preferRelativeResize="0">
            <a:picLocks noGrp="1"/>
          </p:cNvPicPr>
          <p:nvPr>
            <p:ph type="body" idx="1"/>
          </p:nvPr>
        </p:nvPicPr>
        <p:blipFill rotWithShape="1">
          <a:blip r:embed="rId3">
            <a:alphaModFix/>
          </a:blip>
          <a:srcRect l="16878" t="12331" r="41627" b="17183"/>
          <a:stretch/>
        </p:blipFill>
        <p:spPr>
          <a:xfrm>
            <a:off x="4314824" y="825622"/>
            <a:ext cx="6581776" cy="5757105"/>
          </a:xfrm>
          <a:prstGeom prst="rect">
            <a:avLst/>
          </a:prstGeom>
          <a:noFill/>
          <a:ln>
            <a:noFill/>
          </a:ln>
        </p:spPr>
      </p:pic>
      <p:sp>
        <p:nvSpPr>
          <p:cNvPr id="189" name="Google Shape;189;p15"/>
          <p:cNvSpPr txBox="1"/>
          <p:nvPr/>
        </p:nvSpPr>
        <p:spPr>
          <a:xfrm>
            <a:off x="838200" y="1688837"/>
            <a:ext cx="2863788" cy="2862322"/>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70C0"/>
                </a:solidFill>
                <a:latin typeface="Calibri"/>
                <a:ea typeface="Calibri"/>
                <a:cs typeface="Calibri"/>
                <a:sym typeface="Calibri"/>
              </a:rPr>
              <a:t>Commit dans la branche principale.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Nous allons rester dans la branche principale pour l’instant.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Nous verrons par la suite en quoi consiste la création d’une nouvelle branche.</a:t>
            </a:r>
            <a:endParaRPr/>
          </a:p>
        </p:txBody>
      </p:sp>
      <p:cxnSp>
        <p:nvCxnSpPr>
          <p:cNvPr id="190" name="Google Shape;190;p15"/>
          <p:cNvCxnSpPr>
            <a:stCxn id="189" idx="3"/>
          </p:cNvCxnSpPr>
          <p:nvPr/>
        </p:nvCxnSpPr>
        <p:spPr>
          <a:xfrm>
            <a:off x="3701988" y="3119998"/>
            <a:ext cx="1296000" cy="2348700"/>
          </a:xfrm>
          <a:prstGeom prst="straightConnector1">
            <a:avLst/>
          </a:prstGeom>
          <a:noFill/>
          <a:ln w="9525" cap="flat" cmpd="sng">
            <a:solidFill>
              <a:schemeClr val="accent1"/>
            </a:solidFill>
            <a:prstDash val="solid"/>
            <a:miter lim="800000"/>
            <a:headEnd type="none" w="sm" len="sm"/>
            <a:tailEnd type="triangle" w="med" len="med"/>
          </a:ln>
        </p:spPr>
      </p:cxnSp>
      <p:sp>
        <p:nvSpPr>
          <p:cNvPr id="191" name="Google Shape;191;p15"/>
          <p:cNvSpPr txBox="1"/>
          <p:nvPr/>
        </p:nvSpPr>
        <p:spPr>
          <a:xfrm>
            <a:off x="838200" y="5569545"/>
            <a:ext cx="3019424" cy="92333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N’oubliez pas de cliquer sur </a:t>
            </a:r>
            <a:r>
              <a:rPr lang="fr-CA" sz="1800">
                <a:solidFill>
                  <a:srgbClr val="0070C0"/>
                </a:solidFill>
                <a:latin typeface="Calibri"/>
                <a:ea typeface="Calibri"/>
                <a:cs typeface="Calibri"/>
                <a:sym typeface="Calibri"/>
              </a:rPr>
              <a:t>Commit</a:t>
            </a:r>
            <a:r>
              <a:rPr lang="fr-CA" sz="1800">
                <a:solidFill>
                  <a:schemeClr val="dk1"/>
                </a:solidFill>
                <a:latin typeface="Calibri"/>
                <a:ea typeface="Calibri"/>
                <a:cs typeface="Calibri"/>
                <a:sym typeface="Calibri"/>
              </a:rPr>
              <a:t> avant de quitter. </a:t>
            </a:r>
            <a:r>
              <a:rPr lang="fr-CA" sz="1800">
                <a:solidFill>
                  <a:srgbClr val="0070C0"/>
                </a:solidFill>
                <a:latin typeface="Calibri"/>
                <a:ea typeface="Calibri"/>
                <a:cs typeface="Calibri"/>
                <a:sym typeface="Calibri"/>
              </a:rPr>
              <a:t>Commit </a:t>
            </a:r>
            <a:r>
              <a:rPr lang="fr-CA" sz="1800">
                <a:solidFill>
                  <a:srgbClr val="00B050"/>
                </a:solidFill>
                <a:latin typeface="Calibri"/>
                <a:ea typeface="Calibri"/>
                <a:cs typeface="Calibri"/>
                <a:sym typeface="Calibri"/>
              </a:rPr>
              <a:t>=</a:t>
            </a:r>
            <a:r>
              <a:rPr lang="fr-CA" sz="1800">
                <a:solidFill>
                  <a:srgbClr val="0070C0"/>
                </a:solidFill>
                <a:latin typeface="Calibri"/>
                <a:ea typeface="Calibri"/>
                <a:cs typeface="Calibri"/>
                <a:sym typeface="Calibri"/>
              </a:rPr>
              <a:t> Save</a:t>
            </a:r>
            <a:endParaRPr/>
          </a:p>
        </p:txBody>
      </p:sp>
      <p:cxnSp>
        <p:nvCxnSpPr>
          <p:cNvPr id="192" name="Google Shape;192;p15"/>
          <p:cNvCxnSpPr>
            <a:stCxn id="191" idx="3"/>
          </p:cNvCxnSpPr>
          <p:nvPr/>
        </p:nvCxnSpPr>
        <p:spPr>
          <a:xfrm>
            <a:off x="3857624" y="6031210"/>
            <a:ext cx="1140600" cy="2454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98" name="Google Shape;198;p16"/>
          <p:cNvPicPr preferRelativeResize="0">
            <a:picLocks noGrp="1"/>
          </p:cNvPicPr>
          <p:nvPr>
            <p:ph type="body" idx="1"/>
          </p:nvPr>
        </p:nvPicPr>
        <p:blipFill rotWithShape="1">
          <a:blip r:embed="rId3">
            <a:alphaModFix/>
          </a:blip>
          <a:srcRect l="1240" t="18898" r="24970" b="21561"/>
          <a:stretch/>
        </p:blipFill>
        <p:spPr>
          <a:xfrm>
            <a:off x="1495982" y="1971675"/>
            <a:ext cx="9857818" cy="4521200"/>
          </a:xfrm>
          <a:prstGeom prst="rect">
            <a:avLst/>
          </a:prstGeom>
          <a:noFill/>
          <a:ln>
            <a:noFill/>
          </a:ln>
        </p:spPr>
      </p:pic>
      <p:sp>
        <p:nvSpPr>
          <p:cNvPr id="199" name="Google Shape;199;p16"/>
          <p:cNvSpPr txBox="1"/>
          <p:nvPr/>
        </p:nvSpPr>
        <p:spPr>
          <a:xfrm>
            <a:off x="600075" y="3767851"/>
            <a:ext cx="2766134" cy="2031325"/>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C’est fait ! </a:t>
            </a:r>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Il est sauvé !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À présent je peux cliquer sur </a:t>
            </a:r>
            <a:r>
              <a:rPr lang="fr-CA" sz="1800">
                <a:solidFill>
                  <a:srgbClr val="0070C0"/>
                </a:solidFill>
                <a:latin typeface="Calibri"/>
                <a:ea typeface="Calibri"/>
                <a:cs typeface="Calibri"/>
                <a:sym typeface="Calibri"/>
              </a:rPr>
              <a:t>mammifere.txt </a:t>
            </a:r>
            <a:r>
              <a:rPr lang="fr-CA" sz="1800">
                <a:solidFill>
                  <a:schemeClr val="dk1"/>
                </a:solidFill>
                <a:latin typeface="Calibri"/>
                <a:ea typeface="Calibri"/>
                <a:cs typeface="Calibri"/>
                <a:sym typeface="Calibri"/>
              </a:rPr>
              <a:t>ou </a:t>
            </a:r>
            <a:r>
              <a:rPr lang="fr-CA" sz="1800">
                <a:solidFill>
                  <a:srgbClr val="0070C0"/>
                </a:solidFill>
                <a:latin typeface="Calibri"/>
                <a:ea typeface="Calibri"/>
                <a:cs typeface="Calibri"/>
                <a:sym typeface="Calibri"/>
              </a:rPr>
              <a:t>Go to file</a:t>
            </a:r>
            <a:r>
              <a:rPr lang="fr-CA" sz="1800">
                <a:solidFill>
                  <a:schemeClr val="dk1"/>
                </a:solidFill>
                <a:latin typeface="Calibri"/>
                <a:ea typeface="Calibri"/>
                <a:cs typeface="Calibri"/>
                <a:sym typeface="Calibri"/>
              </a:rPr>
              <a:t> puis sur </a:t>
            </a:r>
            <a:r>
              <a:rPr lang="fr-CA" sz="1800">
                <a:solidFill>
                  <a:srgbClr val="0070C0"/>
                </a:solidFill>
                <a:latin typeface="Calibri"/>
                <a:ea typeface="Calibri"/>
                <a:cs typeface="Calibri"/>
                <a:sym typeface="Calibri"/>
              </a:rPr>
              <a:t>Édit this file </a:t>
            </a:r>
            <a:r>
              <a:rPr lang="fr-CA" sz="1800">
                <a:solidFill>
                  <a:schemeClr val="dk1"/>
                </a:solidFill>
                <a:latin typeface="Calibri"/>
                <a:ea typeface="Calibri"/>
                <a:cs typeface="Calibri"/>
                <a:sym typeface="Calibri"/>
              </a:rPr>
              <a:t>pour continuer à l’éditer.</a:t>
            </a:r>
            <a:endParaRPr/>
          </a:p>
        </p:txBody>
      </p:sp>
      <p:cxnSp>
        <p:nvCxnSpPr>
          <p:cNvPr id="200" name="Google Shape;200;p16"/>
          <p:cNvCxnSpPr>
            <a:stCxn id="199" idx="3"/>
          </p:cNvCxnSpPr>
          <p:nvPr/>
        </p:nvCxnSpPr>
        <p:spPr>
          <a:xfrm rot="10800000" flipH="1">
            <a:off x="3366209" y="3905114"/>
            <a:ext cx="996300" cy="878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01" name="Google Shape;201;p16"/>
          <p:cNvCxnSpPr>
            <a:stCxn id="199" idx="3"/>
          </p:cNvCxnSpPr>
          <p:nvPr/>
        </p:nvCxnSpPr>
        <p:spPr>
          <a:xfrm rot="10800000" flipH="1">
            <a:off x="3366209" y="3190814"/>
            <a:ext cx="4349100" cy="15927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07" name="Google Shape;207;p17"/>
          <p:cNvPicPr preferRelativeResize="0">
            <a:picLocks noGrp="1"/>
          </p:cNvPicPr>
          <p:nvPr>
            <p:ph type="body" idx="1"/>
          </p:nvPr>
        </p:nvPicPr>
        <p:blipFill rotWithShape="1">
          <a:blip r:embed="rId3">
            <a:alphaModFix/>
          </a:blip>
          <a:srcRect l="17863" t="12550" r="18233" b="17402"/>
          <a:stretch/>
        </p:blipFill>
        <p:spPr>
          <a:xfrm>
            <a:off x="925711" y="295772"/>
            <a:ext cx="10428089" cy="6429649"/>
          </a:xfrm>
          <a:prstGeom prst="rect">
            <a:avLst/>
          </a:prstGeom>
          <a:noFill/>
          <a:ln>
            <a:noFill/>
          </a:ln>
        </p:spPr>
      </p:pic>
      <p:cxnSp>
        <p:nvCxnSpPr>
          <p:cNvPr id="208" name="Google Shape;208;p17"/>
          <p:cNvCxnSpPr>
            <a:stCxn id="209" idx="2"/>
          </p:cNvCxnSpPr>
          <p:nvPr/>
        </p:nvCxnSpPr>
        <p:spPr>
          <a:xfrm flipH="1">
            <a:off x="4465570" y="2206317"/>
            <a:ext cx="3040500" cy="2907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10" name="Google Shape;210;p17"/>
          <p:cNvCxnSpPr/>
          <p:nvPr/>
        </p:nvCxnSpPr>
        <p:spPr>
          <a:xfrm flipH="1">
            <a:off x="4163628" y="2206317"/>
            <a:ext cx="3342442" cy="2294662"/>
          </a:xfrm>
          <a:prstGeom prst="straightConnector1">
            <a:avLst/>
          </a:prstGeom>
          <a:noFill/>
          <a:ln w="9525" cap="flat" cmpd="sng">
            <a:solidFill>
              <a:schemeClr val="accent1"/>
            </a:solidFill>
            <a:prstDash val="solid"/>
            <a:miter lim="800000"/>
            <a:headEnd type="none" w="sm" len="sm"/>
            <a:tailEnd type="triangle" w="med" len="med"/>
          </a:ln>
        </p:spPr>
      </p:cxnSp>
      <p:sp>
        <p:nvSpPr>
          <p:cNvPr id="209" name="Google Shape;209;p17"/>
          <p:cNvSpPr txBox="1"/>
          <p:nvPr/>
        </p:nvSpPr>
        <p:spPr>
          <a:xfrm>
            <a:off x="4021584" y="605879"/>
            <a:ext cx="6968971" cy="160043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400">
                <a:solidFill>
                  <a:schemeClr val="dk1"/>
                </a:solidFill>
                <a:latin typeface="Calibri"/>
                <a:ea typeface="Calibri"/>
                <a:cs typeface="Calibri"/>
                <a:sym typeface="Calibri"/>
              </a:rPr>
              <a:t>Commit changes = Sauvegarder les changements.</a:t>
            </a:r>
            <a:endParaRPr/>
          </a:p>
          <a:p>
            <a:pPr marL="0" marR="0" lvl="0" indent="0" algn="l" rtl="0">
              <a:spcBef>
                <a:spcPts val="0"/>
              </a:spcBef>
              <a:spcAft>
                <a:spcPts val="0"/>
              </a:spcAft>
              <a:buNone/>
            </a:pPr>
            <a:r>
              <a:rPr lang="fr-CA" sz="1400">
                <a:solidFill>
                  <a:schemeClr val="dk1"/>
                </a:solidFill>
                <a:latin typeface="Calibri"/>
                <a:ea typeface="Calibri"/>
                <a:cs typeface="Calibri"/>
                <a:sym typeface="Calibri"/>
              </a:rPr>
              <a:t>Il contient 2 parties : </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fr-CA" sz="1400">
                <a:solidFill>
                  <a:schemeClr val="dk1"/>
                </a:solidFill>
                <a:latin typeface="Calibri"/>
                <a:ea typeface="Calibri"/>
                <a:cs typeface="Calibri"/>
                <a:sym typeface="Calibri"/>
              </a:rPr>
              <a:t>1) Le titre que je donne au premier changement apporté. Il faut que le titre soit assez court (moins de 50 caractères). </a:t>
            </a:r>
            <a:endParaRPr/>
          </a:p>
          <a:p>
            <a:pPr marL="342900" marR="0" lvl="0" indent="-254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fr-CA" sz="1400">
                <a:solidFill>
                  <a:schemeClr val="dk1"/>
                </a:solidFill>
                <a:latin typeface="Calibri"/>
                <a:ea typeface="Calibri"/>
                <a:cs typeface="Calibri"/>
                <a:sym typeface="Calibri"/>
              </a:rPr>
              <a:t>2) Un résumé (facultatif du titre) si on a besoin d’apporter des précisions sur le titre.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16" name="Google Shape;216;p18"/>
          <p:cNvPicPr preferRelativeResize="0">
            <a:picLocks noGrp="1"/>
          </p:cNvPicPr>
          <p:nvPr>
            <p:ph type="body" idx="1"/>
          </p:nvPr>
        </p:nvPicPr>
        <p:blipFill rotWithShape="1">
          <a:blip r:embed="rId3">
            <a:alphaModFix/>
          </a:blip>
          <a:srcRect l="17862" t="12768" r="17862" b="13243"/>
          <a:stretch/>
        </p:blipFill>
        <p:spPr>
          <a:xfrm>
            <a:off x="1314449" y="224804"/>
            <a:ext cx="9944101" cy="6438902"/>
          </a:xfrm>
          <a:prstGeom prst="rect">
            <a:avLst/>
          </a:prstGeom>
          <a:noFill/>
          <a:ln w="9525" cap="flat" cmpd="sng">
            <a:solidFill>
              <a:srgbClr val="0070C0"/>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22" name="Google Shape;222;p19"/>
          <p:cNvPicPr preferRelativeResize="0">
            <a:picLocks noGrp="1"/>
          </p:cNvPicPr>
          <p:nvPr>
            <p:ph type="body" idx="1"/>
          </p:nvPr>
        </p:nvPicPr>
        <p:blipFill rotWithShape="1">
          <a:blip r:embed="rId3">
            <a:alphaModFix/>
          </a:blip>
          <a:srcRect l="1857" t="19336" r="9734" b="21781"/>
          <a:stretch/>
        </p:blipFill>
        <p:spPr>
          <a:xfrm>
            <a:off x="838200" y="2119452"/>
            <a:ext cx="10515600" cy="3937000"/>
          </a:xfrm>
          <a:prstGeom prst="rect">
            <a:avLst/>
          </a:prstGeom>
          <a:noFill/>
          <a:ln w="9525" cap="flat" cmpd="sng">
            <a:solidFill>
              <a:srgbClr val="0070C0"/>
            </a:solidFill>
            <a:prstDash val="solid"/>
            <a:round/>
            <a:headEnd type="none" w="sm" len="sm"/>
            <a:tailEnd type="none" w="sm" len="sm"/>
          </a:ln>
        </p:spPr>
      </p:pic>
      <p:sp>
        <p:nvSpPr>
          <p:cNvPr id="223" name="Google Shape;223;p19"/>
          <p:cNvSpPr txBox="1"/>
          <p:nvPr/>
        </p:nvSpPr>
        <p:spPr>
          <a:xfrm>
            <a:off x="513036" y="4234001"/>
            <a:ext cx="1925364" cy="1477328"/>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retourne à présent sur la dernière mise-à jour (commit) effectuée.</a:t>
            </a:r>
            <a:endParaRPr/>
          </a:p>
        </p:txBody>
      </p:sp>
      <p:cxnSp>
        <p:nvCxnSpPr>
          <p:cNvPr id="224" name="Google Shape;224;p19"/>
          <p:cNvCxnSpPr>
            <a:stCxn id="223" idx="3"/>
          </p:cNvCxnSpPr>
          <p:nvPr/>
        </p:nvCxnSpPr>
        <p:spPr>
          <a:xfrm rot="10800000" flipH="1">
            <a:off x="2438400" y="3805365"/>
            <a:ext cx="2867100" cy="11673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Survol : nous allons parler un peu de tout ça</a:t>
            </a:r>
            <a:endParaRPr/>
          </a:p>
        </p:txBody>
      </p:sp>
      <p:sp>
        <p:nvSpPr>
          <p:cNvPr id="91" name="Google Shape;91;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CA"/>
              <a:t>Repository / dépôt</a:t>
            </a:r>
            <a:endParaRPr/>
          </a:p>
          <a:p>
            <a:pPr marL="228600" lvl="0" indent="-228600" algn="l" rtl="0">
              <a:lnSpc>
                <a:spcPct val="90000"/>
              </a:lnSpc>
              <a:spcBef>
                <a:spcPts val="1000"/>
              </a:spcBef>
              <a:spcAft>
                <a:spcPts val="0"/>
              </a:spcAft>
              <a:buClr>
                <a:schemeClr val="dk1"/>
              </a:buClr>
              <a:buSzPts val="2800"/>
              <a:buChar char="•"/>
            </a:pPr>
            <a:r>
              <a:rPr lang="fr-CA"/>
              <a:t>Commit</a:t>
            </a:r>
            <a:endParaRPr/>
          </a:p>
          <a:p>
            <a:pPr marL="228600" lvl="0" indent="-228600" algn="l" rtl="0">
              <a:lnSpc>
                <a:spcPct val="90000"/>
              </a:lnSpc>
              <a:spcBef>
                <a:spcPts val="1000"/>
              </a:spcBef>
              <a:spcAft>
                <a:spcPts val="0"/>
              </a:spcAft>
              <a:buClr>
                <a:schemeClr val="dk1"/>
              </a:buClr>
              <a:buSzPts val="2800"/>
              <a:buChar char="•"/>
            </a:pPr>
            <a:r>
              <a:rPr lang="fr-CA"/>
              <a:t>Branch</a:t>
            </a:r>
            <a:endParaRPr/>
          </a:p>
          <a:p>
            <a:pPr marL="228600" lvl="0" indent="-228600" algn="l" rtl="0">
              <a:lnSpc>
                <a:spcPct val="90000"/>
              </a:lnSpc>
              <a:spcBef>
                <a:spcPts val="1000"/>
              </a:spcBef>
              <a:spcAft>
                <a:spcPts val="0"/>
              </a:spcAft>
              <a:buClr>
                <a:schemeClr val="dk1"/>
              </a:buClr>
              <a:buSzPts val="2800"/>
              <a:buChar char="•"/>
            </a:pPr>
            <a:r>
              <a:rPr lang="fr-CA"/>
              <a:t>Merge</a:t>
            </a:r>
            <a:endParaRPr/>
          </a:p>
          <a:p>
            <a:pPr marL="228600" lvl="0" indent="-228600" algn="l" rtl="0">
              <a:lnSpc>
                <a:spcPct val="90000"/>
              </a:lnSpc>
              <a:spcBef>
                <a:spcPts val="1000"/>
              </a:spcBef>
              <a:spcAft>
                <a:spcPts val="0"/>
              </a:spcAft>
              <a:buClr>
                <a:schemeClr val="dk1"/>
              </a:buClr>
              <a:buSzPts val="2800"/>
              <a:buChar char="•"/>
            </a:pPr>
            <a:r>
              <a:rPr lang="fr-CA"/>
              <a:t>Fork</a:t>
            </a:r>
            <a:endParaRPr/>
          </a:p>
          <a:p>
            <a:pPr marL="228600" lvl="0" indent="-228600" algn="l" rtl="0">
              <a:lnSpc>
                <a:spcPct val="90000"/>
              </a:lnSpc>
              <a:spcBef>
                <a:spcPts val="1000"/>
              </a:spcBef>
              <a:spcAft>
                <a:spcPts val="0"/>
              </a:spcAft>
              <a:buClr>
                <a:schemeClr val="dk1"/>
              </a:buClr>
              <a:buSzPts val="2800"/>
              <a:buChar char="•"/>
            </a:pPr>
            <a:r>
              <a:rPr lang="fr-CA"/>
              <a:t>Pull Request</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30" name="Google Shape;230;p20"/>
          <p:cNvPicPr preferRelativeResize="0">
            <a:picLocks noGrp="1"/>
          </p:cNvPicPr>
          <p:nvPr>
            <p:ph type="body" idx="1"/>
          </p:nvPr>
        </p:nvPicPr>
        <p:blipFill rotWithShape="1">
          <a:blip r:embed="rId3">
            <a:alphaModFix/>
          </a:blip>
          <a:srcRect l="17331" t="19658" r="18401" b="9749"/>
          <a:stretch/>
        </p:blipFill>
        <p:spPr>
          <a:xfrm>
            <a:off x="921058" y="360861"/>
            <a:ext cx="10515600" cy="6497139"/>
          </a:xfrm>
          <a:prstGeom prst="rect">
            <a:avLst/>
          </a:prstGeom>
          <a:noFill/>
          <a:ln>
            <a:noFill/>
          </a:ln>
        </p:spPr>
      </p:pic>
      <p:sp>
        <p:nvSpPr>
          <p:cNvPr id="231" name="Google Shape;231;p20"/>
          <p:cNvSpPr txBox="1"/>
          <p:nvPr/>
        </p:nvSpPr>
        <p:spPr>
          <a:xfrm>
            <a:off x="3340963" y="2918963"/>
            <a:ext cx="2755037" cy="12003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Github me présente en rouge le dernier élément supprimé. Un ajout aurait été représenté en vert.</a:t>
            </a:r>
            <a:endParaRPr/>
          </a:p>
        </p:txBody>
      </p:sp>
      <p:sp>
        <p:nvSpPr>
          <p:cNvPr id="232" name="Google Shape;232;p20"/>
          <p:cNvSpPr txBox="1"/>
          <p:nvPr/>
        </p:nvSpPr>
        <p:spPr>
          <a:xfrm>
            <a:off x="6462944" y="2087967"/>
            <a:ext cx="4807998" cy="2031325"/>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Remarque : Ce fichier (commit) parent a un ID : il restera unique dans tout votre projet; vous pourrez à tout moment, même dans 2 semaines, après avoir beaucoup avancé dans votre travail, revenir le récupérer, et recommencer à travailler dessus si vous voulez développer un autre travail sous un angle complètement différent.</a:t>
            </a:r>
            <a:endParaRPr/>
          </a:p>
        </p:txBody>
      </p:sp>
      <p:cxnSp>
        <p:nvCxnSpPr>
          <p:cNvPr id="233" name="Google Shape;233;p20"/>
          <p:cNvCxnSpPr>
            <a:stCxn id="232" idx="0"/>
          </p:cNvCxnSpPr>
          <p:nvPr/>
        </p:nvCxnSpPr>
        <p:spPr>
          <a:xfrm rot="10800000" flipH="1">
            <a:off x="8866943" y="1624467"/>
            <a:ext cx="942900" cy="463500"/>
          </a:xfrm>
          <a:prstGeom prst="straightConnector1">
            <a:avLst/>
          </a:prstGeom>
          <a:noFill/>
          <a:ln w="9525" cap="flat" cmpd="sng">
            <a:solidFill>
              <a:schemeClr val="accent1"/>
            </a:solidFill>
            <a:prstDash val="solid"/>
            <a:miter lim="800000"/>
            <a:headEnd type="none" w="sm" len="sm"/>
            <a:tailEnd type="triangle" w="med" len="med"/>
          </a:ln>
        </p:spPr>
      </p:cxnSp>
      <p:sp>
        <p:nvSpPr>
          <p:cNvPr id="234" name="Google Shape;234;p20"/>
          <p:cNvSpPr txBox="1"/>
          <p:nvPr/>
        </p:nvSpPr>
        <p:spPr>
          <a:xfrm>
            <a:off x="3500761" y="5397623"/>
            <a:ext cx="7066625" cy="646331"/>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À présent cliquez sur </a:t>
            </a:r>
            <a:r>
              <a:rPr lang="fr-CA" sz="1800">
                <a:solidFill>
                  <a:srgbClr val="0070C0"/>
                </a:solidFill>
                <a:latin typeface="Calibri"/>
                <a:ea typeface="Calibri"/>
                <a:cs typeface="Calibri"/>
                <a:sym typeface="Calibri"/>
              </a:rPr>
              <a:t>&lt; &gt; code </a:t>
            </a:r>
            <a:r>
              <a:rPr lang="fr-CA" sz="1800">
                <a:solidFill>
                  <a:schemeClr val="dk1"/>
                </a:solidFill>
                <a:latin typeface="Calibri"/>
                <a:ea typeface="Calibri"/>
                <a:cs typeface="Calibri"/>
                <a:sym typeface="Calibri"/>
              </a:rPr>
              <a:t>en haut à gauche, et </a:t>
            </a:r>
            <a:r>
              <a:rPr lang="fr-CA" sz="1800">
                <a:solidFill>
                  <a:srgbClr val="0070C0"/>
                </a:solidFill>
                <a:latin typeface="Calibri"/>
                <a:ea typeface="Calibri"/>
                <a:cs typeface="Calibri"/>
                <a:sym typeface="Calibri"/>
              </a:rPr>
              <a:t>Go to file</a:t>
            </a:r>
            <a:r>
              <a:rPr lang="fr-CA" sz="1800">
                <a:solidFill>
                  <a:schemeClr val="dk1"/>
                </a:solidFill>
                <a:latin typeface="Calibri"/>
                <a:ea typeface="Calibri"/>
                <a:cs typeface="Calibri"/>
                <a:sym typeface="Calibri"/>
              </a:rPr>
              <a:t>. Cliquez sur le nom du fichier.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40" name="Google Shape;240;p21"/>
          <p:cNvPicPr preferRelativeResize="0">
            <a:picLocks noGrp="1"/>
          </p:cNvPicPr>
          <p:nvPr>
            <p:ph type="body" idx="1"/>
          </p:nvPr>
        </p:nvPicPr>
        <p:blipFill rotWithShape="1">
          <a:blip r:embed="rId3">
            <a:alphaModFix/>
          </a:blip>
          <a:srcRect l="17790" t="19251" r="15878" b="13626"/>
          <a:stretch/>
        </p:blipFill>
        <p:spPr>
          <a:xfrm>
            <a:off x="838200" y="1944210"/>
            <a:ext cx="7314822" cy="4163627"/>
          </a:xfrm>
          <a:prstGeom prst="rect">
            <a:avLst/>
          </a:prstGeom>
          <a:noFill/>
          <a:ln>
            <a:noFill/>
          </a:ln>
        </p:spPr>
      </p:pic>
      <p:pic>
        <p:nvPicPr>
          <p:cNvPr id="241" name="Google Shape;241;p21"/>
          <p:cNvPicPr preferRelativeResize="0"/>
          <p:nvPr/>
        </p:nvPicPr>
        <p:blipFill rotWithShape="1">
          <a:blip r:embed="rId4">
            <a:alphaModFix/>
          </a:blip>
          <a:srcRect l="17227" t="31327" r="17748" b="38121"/>
          <a:stretch/>
        </p:blipFill>
        <p:spPr>
          <a:xfrm>
            <a:off x="3204839" y="4433641"/>
            <a:ext cx="8148961" cy="2153589"/>
          </a:xfrm>
          <a:prstGeom prst="rect">
            <a:avLst/>
          </a:prstGeom>
          <a:noFill/>
          <a:ln w="9525" cap="flat" cmpd="sng">
            <a:solidFill>
              <a:srgbClr val="0070C0"/>
            </a:solidFill>
            <a:prstDash val="solid"/>
            <a:round/>
            <a:headEnd type="none" w="sm" len="sm"/>
            <a:tailEnd type="none" w="sm" len="sm"/>
          </a:ln>
        </p:spPr>
      </p:pic>
      <p:sp>
        <p:nvSpPr>
          <p:cNvPr id="242" name="Google Shape;242;p21"/>
          <p:cNvSpPr/>
          <p:nvPr/>
        </p:nvSpPr>
        <p:spPr>
          <a:xfrm>
            <a:off x="6853561" y="2947386"/>
            <a:ext cx="1393794" cy="481614"/>
          </a:xfrm>
          <a:prstGeom prst="ellipse">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43" name="Google Shape;243;p21"/>
          <p:cNvCxnSpPr>
            <a:endCxn id="242" idx="6"/>
          </p:cNvCxnSpPr>
          <p:nvPr/>
        </p:nvCxnSpPr>
        <p:spPr>
          <a:xfrm flipH="1">
            <a:off x="8247355" y="2751993"/>
            <a:ext cx="408300" cy="436200"/>
          </a:xfrm>
          <a:prstGeom prst="straightConnector1">
            <a:avLst/>
          </a:prstGeom>
          <a:noFill/>
          <a:ln w="28575" cap="flat" cmpd="sng">
            <a:solidFill>
              <a:schemeClr val="accent1"/>
            </a:solidFill>
            <a:prstDash val="solid"/>
            <a:miter lim="800000"/>
            <a:headEnd type="none" w="sm" len="sm"/>
            <a:tailEnd type="triangle" w="med" len="med"/>
          </a:ln>
        </p:spPr>
      </p:cxnSp>
      <p:sp>
        <p:nvSpPr>
          <p:cNvPr id="244" name="Google Shape;244;p21"/>
          <p:cNvSpPr txBox="1"/>
          <p:nvPr/>
        </p:nvSpPr>
        <p:spPr>
          <a:xfrm>
            <a:off x="8655729" y="2314975"/>
            <a:ext cx="2715827" cy="923330"/>
          </a:xfrm>
          <a:prstGeom prst="rect">
            <a:avLst/>
          </a:prstGeom>
          <a:noFill/>
          <a:ln w="2857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Avec Historique, j’ai la liste de toutes les versions de mon fichier.</a:t>
            </a:r>
            <a:endParaRPr/>
          </a:p>
        </p:txBody>
      </p:sp>
      <p:cxnSp>
        <p:nvCxnSpPr>
          <p:cNvPr id="245" name="Google Shape;245;p21"/>
          <p:cNvCxnSpPr/>
          <p:nvPr/>
        </p:nvCxnSpPr>
        <p:spPr>
          <a:xfrm flipH="1">
            <a:off x="5282954" y="3175478"/>
            <a:ext cx="1570607" cy="1779726"/>
          </a:xfrm>
          <a:prstGeom prst="straightConnector1">
            <a:avLst/>
          </a:prstGeom>
          <a:noFill/>
          <a:ln w="28575" cap="flat" cmpd="sng">
            <a:solidFill>
              <a:schemeClr val="accent1"/>
            </a:solidFill>
            <a:prstDash val="solid"/>
            <a:miter lim="800000"/>
            <a:headEnd type="none" w="sm" len="sm"/>
            <a:tailEnd type="triangle" w="med" len="med"/>
          </a:ln>
        </p:spPr>
      </p:cxnSp>
      <p:sp>
        <p:nvSpPr>
          <p:cNvPr id="246" name="Google Shape;246;p21"/>
          <p:cNvSpPr/>
          <p:nvPr/>
        </p:nvSpPr>
        <p:spPr>
          <a:xfrm>
            <a:off x="6391922" y="6027938"/>
            <a:ext cx="1935332" cy="692458"/>
          </a:xfrm>
          <a:prstGeom prst="ellipse">
            <a:avLst/>
          </a:prstGeom>
          <a:no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52" name="Google Shape;252;p22"/>
          <p:cNvPicPr preferRelativeResize="0">
            <a:picLocks noGrp="1"/>
          </p:cNvPicPr>
          <p:nvPr>
            <p:ph type="body" idx="1"/>
          </p:nvPr>
        </p:nvPicPr>
        <p:blipFill rotWithShape="1">
          <a:blip r:embed="rId3">
            <a:alphaModFix/>
          </a:blip>
          <a:srcRect l="17227" t="31327" r="45247" b="38121"/>
          <a:stretch/>
        </p:blipFill>
        <p:spPr>
          <a:xfrm>
            <a:off x="838200" y="1999172"/>
            <a:ext cx="4047836" cy="1853737"/>
          </a:xfrm>
          <a:prstGeom prst="rect">
            <a:avLst/>
          </a:prstGeom>
          <a:noFill/>
          <a:ln w="9525" cap="flat" cmpd="sng">
            <a:solidFill>
              <a:srgbClr val="0070C0"/>
            </a:solidFill>
            <a:prstDash val="solid"/>
            <a:round/>
            <a:headEnd type="none" w="sm" len="sm"/>
            <a:tailEnd type="none" w="sm" len="sm"/>
          </a:ln>
        </p:spPr>
      </p:pic>
      <p:pic>
        <p:nvPicPr>
          <p:cNvPr id="253" name="Google Shape;253;p22"/>
          <p:cNvPicPr preferRelativeResize="0"/>
          <p:nvPr/>
        </p:nvPicPr>
        <p:blipFill rotWithShape="1">
          <a:blip r:embed="rId4">
            <a:alphaModFix/>
          </a:blip>
          <a:srcRect l="17329" t="11651" r="25294" b="16375"/>
          <a:stretch/>
        </p:blipFill>
        <p:spPr>
          <a:xfrm>
            <a:off x="5153891" y="1999172"/>
            <a:ext cx="6199909" cy="4374729"/>
          </a:xfrm>
          <a:prstGeom prst="rect">
            <a:avLst/>
          </a:prstGeom>
          <a:noFill/>
          <a:ln w="9525" cap="flat" cmpd="sng">
            <a:solidFill>
              <a:srgbClr val="0070C0"/>
            </a:solidFill>
            <a:prstDash val="solid"/>
            <a:round/>
            <a:headEnd type="none" w="sm" len="sm"/>
            <a:tailEnd type="none" w="sm" len="sm"/>
          </a:ln>
        </p:spPr>
      </p:pic>
      <p:cxnSp>
        <p:nvCxnSpPr>
          <p:cNvPr id="254" name="Google Shape;254;p22"/>
          <p:cNvCxnSpPr/>
          <p:nvPr/>
        </p:nvCxnSpPr>
        <p:spPr>
          <a:xfrm rot="10800000">
            <a:off x="2161309" y="3029527"/>
            <a:ext cx="526474" cy="1865747"/>
          </a:xfrm>
          <a:prstGeom prst="straightConnector1">
            <a:avLst/>
          </a:prstGeom>
          <a:noFill/>
          <a:ln w="9525" cap="flat" cmpd="sng">
            <a:solidFill>
              <a:schemeClr val="accent1"/>
            </a:solidFill>
            <a:prstDash val="solid"/>
            <a:miter lim="800000"/>
            <a:headEnd type="none" w="sm" len="sm"/>
            <a:tailEnd type="triangle" w="med" len="med"/>
          </a:ln>
        </p:spPr>
      </p:cxnSp>
      <p:cxnSp>
        <p:nvCxnSpPr>
          <p:cNvPr id="255" name="Google Shape;255;p22"/>
          <p:cNvCxnSpPr/>
          <p:nvPr/>
        </p:nvCxnSpPr>
        <p:spPr>
          <a:xfrm rot="10800000" flipH="1">
            <a:off x="2697018" y="3999345"/>
            <a:ext cx="2364509" cy="886691"/>
          </a:xfrm>
          <a:prstGeom prst="straightConnector1">
            <a:avLst/>
          </a:prstGeom>
          <a:noFill/>
          <a:ln w="9525" cap="flat" cmpd="sng">
            <a:solidFill>
              <a:schemeClr val="accent1"/>
            </a:solidFill>
            <a:prstDash val="solid"/>
            <a:miter lim="800000"/>
            <a:headEnd type="none" w="sm" len="sm"/>
            <a:tailEnd type="triangle" w="med" len="med"/>
          </a:ln>
        </p:spPr>
      </p:cxnSp>
      <p:sp>
        <p:nvSpPr>
          <p:cNvPr id="256" name="Google Shape;256;p22"/>
          <p:cNvSpPr txBox="1"/>
          <p:nvPr/>
        </p:nvSpPr>
        <p:spPr>
          <a:xfrm>
            <a:off x="1473200" y="4896573"/>
            <a:ext cx="2364509" cy="1477328"/>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clique sur une des version antérieurs, et je peux voir ce qui a été retiré (rouge) et ce qui a été ajouté (vert)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838200" y="365125"/>
            <a:ext cx="10515600" cy="7534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Les Branches</a:t>
            </a:r>
            <a:endParaRPr/>
          </a:p>
        </p:txBody>
      </p:sp>
      <p:cxnSp>
        <p:nvCxnSpPr>
          <p:cNvPr id="262" name="Google Shape;262;p23"/>
          <p:cNvCxnSpPr/>
          <p:nvPr/>
        </p:nvCxnSpPr>
        <p:spPr>
          <a:xfrm>
            <a:off x="1580224" y="2805343"/>
            <a:ext cx="1003177"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63" name="Google Shape;263;p23"/>
          <p:cNvCxnSpPr/>
          <p:nvPr/>
        </p:nvCxnSpPr>
        <p:spPr>
          <a:xfrm>
            <a:off x="2796465" y="2796466"/>
            <a:ext cx="1109709"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64" name="Google Shape;264;p23"/>
          <p:cNvCxnSpPr/>
          <p:nvPr/>
        </p:nvCxnSpPr>
        <p:spPr>
          <a:xfrm>
            <a:off x="4057094" y="2796466"/>
            <a:ext cx="1020932"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65" name="Google Shape;265;p23"/>
          <p:cNvCxnSpPr/>
          <p:nvPr/>
        </p:nvCxnSpPr>
        <p:spPr>
          <a:xfrm>
            <a:off x="5211191" y="2796466"/>
            <a:ext cx="1020932" cy="8877"/>
          </a:xfrm>
          <a:prstGeom prst="straightConnector1">
            <a:avLst/>
          </a:prstGeom>
          <a:noFill/>
          <a:ln w="9525" cap="flat" cmpd="sng">
            <a:solidFill>
              <a:schemeClr val="accent1"/>
            </a:solidFill>
            <a:prstDash val="solid"/>
            <a:miter lim="800000"/>
            <a:headEnd type="none" w="sm" len="sm"/>
            <a:tailEnd type="triangle" w="med" len="med"/>
          </a:ln>
        </p:spPr>
      </p:cxnSp>
      <p:cxnSp>
        <p:nvCxnSpPr>
          <p:cNvPr id="266" name="Google Shape;266;p23"/>
          <p:cNvCxnSpPr/>
          <p:nvPr/>
        </p:nvCxnSpPr>
        <p:spPr>
          <a:xfrm>
            <a:off x="6347533" y="2805343"/>
            <a:ext cx="1251752"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67" name="Google Shape;267;p23"/>
          <p:cNvCxnSpPr/>
          <p:nvPr/>
        </p:nvCxnSpPr>
        <p:spPr>
          <a:xfrm>
            <a:off x="7759083" y="2796466"/>
            <a:ext cx="1189607"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68" name="Google Shape;268;p23"/>
          <p:cNvCxnSpPr/>
          <p:nvPr/>
        </p:nvCxnSpPr>
        <p:spPr>
          <a:xfrm>
            <a:off x="9064100" y="2805343"/>
            <a:ext cx="932156"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69" name="Google Shape;269;p23"/>
          <p:cNvCxnSpPr/>
          <p:nvPr/>
        </p:nvCxnSpPr>
        <p:spPr>
          <a:xfrm>
            <a:off x="10138298" y="2796466"/>
            <a:ext cx="1012055"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0" name="Google Shape;270;p23"/>
          <p:cNvCxnSpPr/>
          <p:nvPr/>
        </p:nvCxnSpPr>
        <p:spPr>
          <a:xfrm>
            <a:off x="5162363" y="2902997"/>
            <a:ext cx="1136342" cy="763480"/>
          </a:xfrm>
          <a:prstGeom prst="straightConnector1">
            <a:avLst/>
          </a:prstGeom>
          <a:noFill/>
          <a:ln w="9525" cap="flat" cmpd="sng">
            <a:solidFill>
              <a:srgbClr val="00B050"/>
            </a:solidFill>
            <a:prstDash val="solid"/>
            <a:miter lim="800000"/>
            <a:headEnd type="none" w="sm" len="sm"/>
            <a:tailEnd type="triangle" w="med" len="med"/>
          </a:ln>
        </p:spPr>
      </p:cxnSp>
      <p:cxnSp>
        <p:nvCxnSpPr>
          <p:cNvPr id="271" name="Google Shape;271;p23"/>
          <p:cNvCxnSpPr/>
          <p:nvPr/>
        </p:nvCxnSpPr>
        <p:spPr>
          <a:xfrm>
            <a:off x="6477739" y="3666477"/>
            <a:ext cx="1121546" cy="284086"/>
          </a:xfrm>
          <a:prstGeom prst="straightConnector1">
            <a:avLst/>
          </a:prstGeom>
          <a:noFill/>
          <a:ln w="9525" cap="flat" cmpd="sng">
            <a:solidFill>
              <a:srgbClr val="00B050"/>
            </a:solidFill>
            <a:prstDash val="solid"/>
            <a:miter lim="800000"/>
            <a:headEnd type="none" w="sm" len="sm"/>
            <a:tailEnd type="triangle" w="med" len="med"/>
          </a:ln>
        </p:spPr>
      </p:cxnSp>
      <p:cxnSp>
        <p:nvCxnSpPr>
          <p:cNvPr id="272" name="Google Shape;272;p23"/>
          <p:cNvCxnSpPr/>
          <p:nvPr/>
        </p:nvCxnSpPr>
        <p:spPr>
          <a:xfrm>
            <a:off x="7679184" y="3986073"/>
            <a:ext cx="1162974" cy="195309"/>
          </a:xfrm>
          <a:prstGeom prst="straightConnector1">
            <a:avLst/>
          </a:prstGeom>
          <a:noFill/>
          <a:ln w="9525" cap="flat" cmpd="sng">
            <a:solidFill>
              <a:srgbClr val="00B050"/>
            </a:solidFill>
            <a:prstDash val="solid"/>
            <a:miter lim="800000"/>
            <a:headEnd type="none" w="sm" len="sm"/>
            <a:tailEnd type="triangle" w="med" len="med"/>
          </a:ln>
        </p:spPr>
      </p:cxnSp>
      <p:cxnSp>
        <p:nvCxnSpPr>
          <p:cNvPr id="273" name="Google Shape;273;p23"/>
          <p:cNvCxnSpPr/>
          <p:nvPr/>
        </p:nvCxnSpPr>
        <p:spPr>
          <a:xfrm rot="10800000" flipH="1">
            <a:off x="8948690" y="4101483"/>
            <a:ext cx="1464816" cy="88777"/>
          </a:xfrm>
          <a:prstGeom prst="straightConnector1">
            <a:avLst/>
          </a:prstGeom>
          <a:noFill/>
          <a:ln w="9525" cap="flat" cmpd="sng">
            <a:solidFill>
              <a:srgbClr val="00B050"/>
            </a:solidFill>
            <a:prstDash val="solid"/>
            <a:miter lim="800000"/>
            <a:headEnd type="none" w="sm" len="sm"/>
            <a:tailEnd type="triangle" w="med" len="med"/>
          </a:ln>
        </p:spPr>
      </p:cxnSp>
      <p:cxnSp>
        <p:nvCxnSpPr>
          <p:cNvPr id="274" name="Google Shape;274;p23"/>
          <p:cNvCxnSpPr/>
          <p:nvPr/>
        </p:nvCxnSpPr>
        <p:spPr>
          <a:xfrm>
            <a:off x="8948690" y="4270159"/>
            <a:ext cx="1464816" cy="443883"/>
          </a:xfrm>
          <a:prstGeom prst="straightConnector1">
            <a:avLst/>
          </a:prstGeom>
          <a:noFill/>
          <a:ln w="9525" cap="flat" cmpd="sng">
            <a:solidFill>
              <a:srgbClr val="FFC000"/>
            </a:solidFill>
            <a:prstDash val="solid"/>
            <a:miter lim="800000"/>
            <a:headEnd type="none" w="sm" len="sm"/>
            <a:tailEnd type="triangle" w="med" len="med"/>
          </a:ln>
        </p:spPr>
      </p:cxnSp>
      <p:cxnSp>
        <p:nvCxnSpPr>
          <p:cNvPr id="275" name="Google Shape;275;p23"/>
          <p:cNvCxnSpPr/>
          <p:nvPr/>
        </p:nvCxnSpPr>
        <p:spPr>
          <a:xfrm>
            <a:off x="10528916" y="4101483"/>
            <a:ext cx="878889" cy="0"/>
          </a:xfrm>
          <a:prstGeom prst="straightConnector1">
            <a:avLst/>
          </a:prstGeom>
          <a:noFill/>
          <a:ln w="9525" cap="flat" cmpd="sng">
            <a:solidFill>
              <a:srgbClr val="00B050"/>
            </a:solidFill>
            <a:prstDash val="solid"/>
            <a:miter lim="800000"/>
            <a:headEnd type="none" w="sm" len="sm"/>
            <a:tailEnd type="triangle" w="med" len="med"/>
          </a:ln>
        </p:spPr>
      </p:cxnSp>
      <p:cxnSp>
        <p:nvCxnSpPr>
          <p:cNvPr id="276" name="Google Shape;276;p23"/>
          <p:cNvCxnSpPr/>
          <p:nvPr/>
        </p:nvCxnSpPr>
        <p:spPr>
          <a:xfrm>
            <a:off x="10528916" y="4714042"/>
            <a:ext cx="1056442" cy="363985"/>
          </a:xfrm>
          <a:prstGeom prst="straightConnector1">
            <a:avLst/>
          </a:prstGeom>
          <a:noFill/>
          <a:ln w="9525" cap="flat" cmpd="sng">
            <a:solidFill>
              <a:srgbClr val="FFC000"/>
            </a:solidFill>
            <a:prstDash val="solid"/>
            <a:miter lim="800000"/>
            <a:headEnd type="none" w="sm" len="sm"/>
            <a:tailEnd type="triangle" w="med" len="med"/>
          </a:ln>
        </p:spPr>
      </p:cxnSp>
      <p:cxnSp>
        <p:nvCxnSpPr>
          <p:cNvPr id="277" name="Google Shape;277;p23"/>
          <p:cNvCxnSpPr/>
          <p:nvPr/>
        </p:nvCxnSpPr>
        <p:spPr>
          <a:xfrm rot="10800000" flipH="1">
            <a:off x="9064100" y="2006353"/>
            <a:ext cx="1074198" cy="712433"/>
          </a:xfrm>
          <a:prstGeom prst="straightConnector1">
            <a:avLst/>
          </a:prstGeom>
          <a:noFill/>
          <a:ln w="9525" cap="flat" cmpd="sng">
            <a:solidFill>
              <a:srgbClr val="FF0000"/>
            </a:solidFill>
            <a:prstDash val="solid"/>
            <a:miter lim="800000"/>
            <a:headEnd type="none" w="sm" len="sm"/>
            <a:tailEnd type="triangle" w="med" len="med"/>
          </a:ln>
        </p:spPr>
      </p:cxnSp>
      <p:cxnSp>
        <p:nvCxnSpPr>
          <p:cNvPr id="278" name="Google Shape;278;p23"/>
          <p:cNvCxnSpPr/>
          <p:nvPr/>
        </p:nvCxnSpPr>
        <p:spPr>
          <a:xfrm rot="10800000" flipH="1">
            <a:off x="10209320" y="1544714"/>
            <a:ext cx="1038687" cy="399496"/>
          </a:xfrm>
          <a:prstGeom prst="straightConnector1">
            <a:avLst/>
          </a:prstGeom>
          <a:noFill/>
          <a:ln w="9525" cap="flat" cmpd="sng">
            <a:solidFill>
              <a:srgbClr val="FF0000"/>
            </a:solidFill>
            <a:prstDash val="solid"/>
            <a:miter lim="800000"/>
            <a:headEnd type="none" w="sm" len="sm"/>
            <a:tailEnd type="triangle" w="med" len="med"/>
          </a:ln>
        </p:spPr>
      </p:cxnSp>
      <p:sp>
        <p:nvSpPr>
          <p:cNvPr id="279" name="Google Shape;279;p23"/>
          <p:cNvSpPr txBox="1"/>
          <p:nvPr/>
        </p:nvSpPr>
        <p:spPr>
          <a:xfrm>
            <a:off x="581486" y="2349454"/>
            <a:ext cx="20019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70C0"/>
                </a:solidFill>
                <a:latin typeface="Calibri"/>
                <a:ea typeface="Calibri"/>
                <a:cs typeface="Calibri"/>
                <a:sym typeface="Calibri"/>
              </a:rPr>
              <a:t>Branche principale</a:t>
            </a:r>
            <a:endParaRPr/>
          </a:p>
        </p:txBody>
      </p:sp>
      <p:sp>
        <p:nvSpPr>
          <p:cNvPr id="280" name="Google Shape;280;p23"/>
          <p:cNvSpPr txBox="1"/>
          <p:nvPr/>
        </p:nvSpPr>
        <p:spPr>
          <a:xfrm rot="2031730">
            <a:off x="4943133" y="3384156"/>
            <a:ext cx="12830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B050"/>
                </a:solidFill>
                <a:latin typeface="Calibri"/>
                <a:ea typeface="Calibri"/>
                <a:cs typeface="Calibri"/>
                <a:sym typeface="Calibri"/>
              </a:rPr>
              <a:t>Branche</a:t>
            </a:r>
            <a:r>
              <a:rPr lang="fr-CA" sz="1800">
                <a:solidFill>
                  <a:schemeClr val="dk1"/>
                </a:solidFill>
                <a:latin typeface="Calibri"/>
                <a:ea typeface="Calibri"/>
                <a:cs typeface="Calibri"/>
                <a:sym typeface="Calibri"/>
              </a:rPr>
              <a:t> </a:t>
            </a:r>
            <a:r>
              <a:rPr lang="fr-CA" sz="1800">
                <a:solidFill>
                  <a:srgbClr val="00B050"/>
                </a:solidFill>
                <a:latin typeface="Calibri"/>
                <a:ea typeface="Calibri"/>
                <a:cs typeface="Calibri"/>
                <a:sym typeface="Calibri"/>
              </a:rPr>
              <a:t>2</a:t>
            </a:r>
            <a:endParaRPr/>
          </a:p>
        </p:txBody>
      </p:sp>
      <p:sp>
        <p:nvSpPr>
          <p:cNvPr id="281" name="Google Shape;281;p23"/>
          <p:cNvSpPr txBox="1"/>
          <p:nvPr/>
        </p:nvSpPr>
        <p:spPr>
          <a:xfrm rot="1111868">
            <a:off x="8979761" y="4609275"/>
            <a:ext cx="12428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FFC000"/>
                </a:solidFill>
                <a:latin typeface="Calibri"/>
                <a:ea typeface="Calibri"/>
                <a:cs typeface="Calibri"/>
                <a:sym typeface="Calibri"/>
              </a:rPr>
              <a:t>Branche 3</a:t>
            </a:r>
            <a:endParaRPr/>
          </a:p>
        </p:txBody>
      </p:sp>
      <p:sp>
        <p:nvSpPr>
          <p:cNvPr id="282" name="Google Shape;282;p23"/>
          <p:cNvSpPr txBox="1"/>
          <p:nvPr/>
        </p:nvSpPr>
        <p:spPr>
          <a:xfrm>
            <a:off x="9681098" y="3640569"/>
            <a:ext cx="14026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B050"/>
                </a:solidFill>
                <a:latin typeface="Calibri"/>
                <a:ea typeface="Calibri"/>
                <a:cs typeface="Calibri"/>
                <a:sym typeface="Calibri"/>
              </a:rPr>
              <a:t>Branche 2</a:t>
            </a:r>
            <a:endParaRPr/>
          </a:p>
        </p:txBody>
      </p:sp>
      <p:sp>
        <p:nvSpPr>
          <p:cNvPr id="283" name="Google Shape;283;p23"/>
          <p:cNvSpPr txBox="1"/>
          <p:nvPr/>
        </p:nvSpPr>
        <p:spPr>
          <a:xfrm rot="-2000660">
            <a:off x="8821635" y="1939102"/>
            <a:ext cx="14825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FF0000"/>
                </a:solidFill>
                <a:latin typeface="Calibri"/>
                <a:ea typeface="Calibri"/>
                <a:cs typeface="Calibri"/>
                <a:sym typeface="Calibri"/>
              </a:rPr>
              <a:t>Branche</a:t>
            </a:r>
            <a:r>
              <a:rPr lang="fr-CA" sz="1800">
                <a:solidFill>
                  <a:schemeClr val="dk1"/>
                </a:solidFill>
                <a:latin typeface="Calibri"/>
                <a:ea typeface="Calibri"/>
                <a:cs typeface="Calibri"/>
                <a:sym typeface="Calibri"/>
              </a:rPr>
              <a:t> </a:t>
            </a:r>
            <a:r>
              <a:rPr lang="fr-CA" sz="1800">
                <a:solidFill>
                  <a:srgbClr val="FF0000"/>
                </a:solidFill>
                <a:latin typeface="Calibri"/>
                <a:ea typeface="Calibri"/>
                <a:cs typeface="Calibri"/>
                <a:sym typeface="Calibri"/>
              </a:rPr>
              <a:t>4</a:t>
            </a:r>
            <a:endParaRPr/>
          </a:p>
        </p:txBody>
      </p:sp>
      <p:cxnSp>
        <p:nvCxnSpPr>
          <p:cNvPr id="284" name="Google Shape;284;p23"/>
          <p:cNvCxnSpPr/>
          <p:nvPr/>
        </p:nvCxnSpPr>
        <p:spPr>
          <a:xfrm>
            <a:off x="763479" y="2805343"/>
            <a:ext cx="639192"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5" name="Google Shape;285;p23"/>
          <p:cNvCxnSpPr>
            <a:stCxn id="286" idx="0"/>
          </p:cNvCxnSpPr>
          <p:nvPr/>
        </p:nvCxnSpPr>
        <p:spPr>
          <a:xfrm rot="10800000" flipH="1">
            <a:off x="2460973" y="2882949"/>
            <a:ext cx="168000" cy="627600"/>
          </a:xfrm>
          <a:prstGeom prst="straightConnector1">
            <a:avLst/>
          </a:prstGeom>
          <a:noFill/>
          <a:ln w="9525" cap="flat" cmpd="sng">
            <a:solidFill>
              <a:srgbClr val="A5A5A5"/>
            </a:solidFill>
            <a:prstDash val="solid"/>
            <a:miter lim="800000"/>
            <a:headEnd type="none" w="sm" len="sm"/>
            <a:tailEnd type="triangle" w="med" len="med"/>
          </a:ln>
        </p:spPr>
      </p:cxnSp>
      <p:sp>
        <p:nvSpPr>
          <p:cNvPr id="286" name="Google Shape;286;p23"/>
          <p:cNvSpPr txBox="1"/>
          <p:nvPr/>
        </p:nvSpPr>
        <p:spPr>
          <a:xfrm>
            <a:off x="1952726" y="3510549"/>
            <a:ext cx="1016495" cy="36933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A5A5A5"/>
                </a:solidFill>
                <a:latin typeface="Calibri"/>
                <a:ea typeface="Calibri"/>
                <a:cs typeface="Calibri"/>
                <a:sym typeface="Calibri"/>
              </a:rPr>
              <a:t>Commit</a:t>
            </a:r>
            <a:endParaRPr/>
          </a:p>
        </p:txBody>
      </p:sp>
      <p:cxnSp>
        <p:nvCxnSpPr>
          <p:cNvPr id="287" name="Google Shape;287;p23"/>
          <p:cNvCxnSpPr>
            <a:stCxn id="288" idx="0"/>
          </p:cNvCxnSpPr>
          <p:nvPr/>
        </p:nvCxnSpPr>
        <p:spPr>
          <a:xfrm rot="10800000" flipH="1">
            <a:off x="6047169" y="4054806"/>
            <a:ext cx="222300" cy="676800"/>
          </a:xfrm>
          <a:prstGeom prst="straightConnector1">
            <a:avLst/>
          </a:prstGeom>
          <a:noFill/>
          <a:ln w="9525" cap="flat" cmpd="sng">
            <a:solidFill>
              <a:srgbClr val="A5A5A5"/>
            </a:solidFill>
            <a:prstDash val="solid"/>
            <a:miter lim="800000"/>
            <a:headEnd type="none" w="sm" len="sm"/>
            <a:tailEnd type="triangle" w="med" len="med"/>
          </a:ln>
        </p:spPr>
      </p:cxnSp>
      <p:sp>
        <p:nvSpPr>
          <p:cNvPr id="288" name="Google Shape;288;p23"/>
          <p:cNvSpPr txBox="1"/>
          <p:nvPr/>
        </p:nvSpPr>
        <p:spPr>
          <a:xfrm>
            <a:off x="5538922" y="4731606"/>
            <a:ext cx="1016495" cy="36933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A5A5A5"/>
                </a:solidFill>
                <a:latin typeface="Calibri"/>
                <a:ea typeface="Calibri"/>
                <a:cs typeface="Calibri"/>
                <a:sym typeface="Calibri"/>
              </a:rPr>
              <a:t>Commit</a:t>
            </a:r>
            <a:endParaRPr/>
          </a:p>
        </p:txBody>
      </p:sp>
      <p:cxnSp>
        <p:nvCxnSpPr>
          <p:cNvPr id="289" name="Google Shape;289;p23"/>
          <p:cNvCxnSpPr>
            <a:stCxn id="290" idx="0"/>
          </p:cNvCxnSpPr>
          <p:nvPr/>
        </p:nvCxnSpPr>
        <p:spPr>
          <a:xfrm rot="10800000" flipH="1">
            <a:off x="10249105" y="4853991"/>
            <a:ext cx="164400" cy="534300"/>
          </a:xfrm>
          <a:prstGeom prst="straightConnector1">
            <a:avLst/>
          </a:prstGeom>
          <a:noFill/>
          <a:ln w="9525" cap="flat" cmpd="sng">
            <a:solidFill>
              <a:srgbClr val="A5A5A5"/>
            </a:solidFill>
            <a:prstDash val="solid"/>
            <a:miter lim="800000"/>
            <a:headEnd type="none" w="sm" len="sm"/>
            <a:tailEnd type="triangle" w="med" len="med"/>
          </a:ln>
        </p:spPr>
      </p:cxnSp>
      <p:sp>
        <p:nvSpPr>
          <p:cNvPr id="290" name="Google Shape;290;p23"/>
          <p:cNvSpPr txBox="1"/>
          <p:nvPr/>
        </p:nvSpPr>
        <p:spPr>
          <a:xfrm>
            <a:off x="9740857" y="5388291"/>
            <a:ext cx="1016495" cy="36933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A5A5A5"/>
                </a:solidFill>
                <a:latin typeface="Calibri"/>
                <a:ea typeface="Calibri"/>
                <a:cs typeface="Calibri"/>
                <a:sym typeface="Calibri"/>
              </a:rPr>
              <a:t>Commit</a:t>
            </a:r>
            <a:endParaRPr/>
          </a:p>
        </p:txBody>
      </p:sp>
      <p:cxnSp>
        <p:nvCxnSpPr>
          <p:cNvPr id="291" name="Google Shape;291;p23"/>
          <p:cNvCxnSpPr>
            <a:stCxn id="292" idx="2"/>
            <a:endCxn id="283" idx="3"/>
          </p:cNvCxnSpPr>
          <p:nvPr/>
        </p:nvCxnSpPr>
        <p:spPr>
          <a:xfrm flipH="1">
            <a:off x="10182315" y="1294209"/>
            <a:ext cx="38100" cy="422100"/>
          </a:xfrm>
          <a:prstGeom prst="straightConnector1">
            <a:avLst/>
          </a:prstGeom>
          <a:noFill/>
          <a:ln w="9525" cap="flat" cmpd="sng">
            <a:solidFill>
              <a:srgbClr val="A5A5A5"/>
            </a:solidFill>
            <a:prstDash val="solid"/>
            <a:miter lim="800000"/>
            <a:headEnd type="none" w="sm" len="sm"/>
            <a:tailEnd type="triangle" w="med" len="med"/>
          </a:ln>
        </p:spPr>
      </p:cxnSp>
      <p:sp>
        <p:nvSpPr>
          <p:cNvPr id="292" name="Google Shape;292;p23"/>
          <p:cNvSpPr txBox="1"/>
          <p:nvPr/>
        </p:nvSpPr>
        <p:spPr>
          <a:xfrm>
            <a:off x="9712168" y="924877"/>
            <a:ext cx="1016495" cy="36933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A5A5A5"/>
                </a:solidFill>
                <a:latin typeface="Calibri"/>
                <a:ea typeface="Calibri"/>
                <a:cs typeface="Calibri"/>
                <a:sym typeface="Calibri"/>
              </a:rPr>
              <a:t>Commit</a:t>
            </a:r>
            <a:endParaRPr/>
          </a:p>
        </p:txBody>
      </p:sp>
      <p:cxnSp>
        <p:nvCxnSpPr>
          <p:cNvPr id="293" name="Google Shape;293;p23"/>
          <p:cNvCxnSpPr/>
          <p:nvPr/>
        </p:nvCxnSpPr>
        <p:spPr>
          <a:xfrm flipH="1">
            <a:off x="7759083" y="2004960"/>
            <a:ext cx="250796" cy="565656"/>
          </a:xfrm>
          <a:prstGeom prst="straightConnector1">
            <a:avLst/>
          </a:prstGeom>
          <a:noFill/>
          <a:ln w="9525" cap="flat" cmpd="sng">
            <a:solidFill>
              <a:srgbClr val="A5A5A5"/>
            </a:solidFill>
            <a:prstDash val="solid"/>
            <a:miter lim="800000"/>
            <a:headEnd type="none" w="sm" len="sm"/>
            <a:tailEnd type="triangle" w="med" len="med"/>
          </a:ln>
        </p:spPr>
      </p:cxnSp>
      <p:sp>
        <p:nvSpPr>
          <p:cNvPr id="294" name="Google Shape;294;p23"/>
          <p:cNvSpPr txBox="1"/>
          <p:nvPr/>
        </p:nvSpPr>
        <p:spPr>
          <a:xfrm>
            <a:off x="7521986" y="1643850"/>
            <a:ext cx="1016495" cy="369332"/>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A5A5A5"/>
                </a:solidFill>
                <a:latin typeface="Calibri"/>
                <a:ea typeface="Calibri"/>
                <a:cs typeface="Calibri"/>
                <a:sym typeface="Calibri"/>
              </a:rPr>
              <a:t>Commit</a:t>
            </a:r>
            <a:endParaRPr/>
          </a:p>
        </p:txBody>
      </p:sp>
      <p:sp>
        <p:nvSpPr>
          <p:cNvPr id="295" name="Google Shape;295;p23"/>
          <p:cNvSpPr txBox="1"/>
          <p:nvPr/>
        </p:nvSpPr>
        <p:spPr>
          <a:xfrm>
            <a:off x="1019445" y="2871673"/>
            <a:ext cx="16157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70C0"/>
                </a:solidFill>
                <a:latin typeface="Calibri"/>
                <a:ea typeface="Calibri"/>
                <a:cs typeface="Calibri"/>
                <a:sym typeface="Calibri"/>
              </a:rPr>
              <a:t>Vertébrés</a:t>
            </a:r>
            <a:endParaRPr/>
          </a:p>
        </p:txBody>
      </p:sp>
      <p:sp>
        <p:nvSpPr>
          <p:cNvPr id="296" name="Google Shape;296;p23"/>
          <p:cNvSpPr txBox="1"/>
          <p:nvPr/>
        </p:nvSpPr>
        <p:spPr>
          <a:xfrm>
            <a:off x="4403323" y="2296360"/>
            <a:ext cx="16157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70C0"/>
                </a:solidFill>
                <a:latin typeface="Calibri"/>
                <a:ea typeface="Calibri"/>
                <a:cs typeface="Calibri"/>
                <a:sym typeface="Calibri"/>
              </a:rPr>
              <a:t>Mammifères</a:t>
            </a:r>
            <a:endParaRPr/>
          </a:p>
        </p:txBody>
      </p:sp>
      <p:sp>
        <p:nvSpPr>
          <p:cNvPr id="297" name="Google Shape;297;p23"/>
          <p:cNvSpPr txBox="1"/>
          <p:nvPr/>
        </p:nvSpPr>
        <p:spPr>
          <a:xfrm rot="879638">
            <a:off x="6087579" y="3244989"/>
            <a:ext cx="13760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B050"/>
                </a:solidFill>
                <a:latin typeface="Calibri"/>
                <a:ea typeface="Calibri"/>
                <a:cs typeface="Calibri"/>
                <a:sym typeface="Calibri"/>
              </a:rPr>
              <a:t>Oiseaux</a:t>
            </a:r>
            <a:endParaRPr/>
          </a:p>
        </p:txBody>
      </p:sp>
      <p:pic>
        <p:nvPicPr>
          <p:cNvPr id="298" name="Google Shape;298;p23"/>
          <p:cNvPicPr preferRelativeResize="0"/>
          <p:nvPr/>
        </p:nvPicPr>
        <p:blipFill rotWithShape="1">
          <a:blip r:embed="rId3">
            <a:alphaModFix/>
          </a:blip>
          <a:srcRect l="18059" t="31298" r="58564" b="36688"/>
          <a:stretch/>
        </p:blipFill>
        <p:spPr>
          <a:xfrm>
            <a:off x="2631815" y="4070146"/>
            <a:ext cx="2713690" cy="2090367"/>
          </a:xfrm>
          <a:prstGeom prst="rect">
            <a:avLst/>
          </a:prstGeom>
          <a:noFill/>
          <a:ln>
            <a:noFill/>
          </a:ln>
        </p:spPr>
      </p:pic>
      <p:cxnSp>
        <p:nvCxnSpPr>
          <p:cNvPr id="299" name="Google Shape;299;p23"/>
          <p:cNvCxnSpPr/>
          <p:nvPr/>
        </p:nvCxnSpPr>
        <p:spPr>
          <a:xfrm>
            <a:off x="3071673" y="4293222"/>
            <a:ext cx="115410" cy="323166"/>
          </a:xfrm>
          <a:prstGeom prst="straightConnector1">
            <a:avLst/>
          </a:prstGeom>
          <a:noFill/>
          <a:ln w="38100" cap="flat" cmpd="sng">
            <a:solidFill>
              <a:schemeClr val="accent1"/>
            </a:solidFill>
            <a:prstDash val="solid"/>
            <a:miter lim="800000"/>
            <a:headEnd type="none" w="sm" len="sm"/>
            <a:tailEnd type="triangle" w="med" len="med"/>
          </a:ln>
        </p:spPr>
      </p:cxnSp>
      <p:sp>
        <p:nvSpPr>
          <p:cNvPr id="300" name="Google Shape;300;p23"/>
          <p:cNvSpPr txBox="1"/>
          <p:nvPr/>
        </p:nvSpPr>
        <p:spPr>
          <a:xfrm>
            <a:off x="763479" y="4088505"/>
            <a:ext cx="1513189" cy="92333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Pour ouvrir une branche secondaire</a:t>
            </a:r>
            <a:endParaRPr/>
          </a:p>
        </p:txBody>
      </p:sp>
      <p:cxnSp>
        <p:nvCxnSpPr>
          <p:cNvPr id="301" name="Google Shape;301;p23"/>
          <p:cNvCxnSpPr>
            <a:stCxn id="300" idx="3"/>
          </p:cNvCxnSpPr>
          <p:nvPr/>
        </p:nvCxnSpPr>
        <p:spPr>
          <a:xfrm rot="10800000" flipH="1">
            <a:off x="2276668" y="4270270"/>
            <a:ext cx="795000" cy="279900"/>
          </a:xfrm>
          <a:prstGeom prst="straightConnector1">
            <a:avLst/>
          </a:prstGeom>
          <a:noFill/>
          <a:ln w="9525" cap="flat" cmpd="sng">
            <a:solidFill>
              <a:schemeClr val="accent1"/>
            </a:solidFill>
            <a:prstDash val="solid"/>
            <a:miter lim="800000"/>
            <a:headEnd type="none" w="sm" len="sm"/>
            <a:tailEnd type="triangle" w="med" len="med"/>
          </a:ln>
        </p:spPr>
      </p:cxnSp>
      <p:sp>
        <p:nvSpPr>
          <p:cNvPr id="302" name="Google Shape;302;p23"/>
          <p:cNvSpPr txBox="1"/>
          <p:nvPr/>
        </p:nvSpPr>
        <p:spPr>
          <a:xfrm>
            <a:off x="763480" y="5249791"/>
            <a:ext cx="1524490" cy="92333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Cliquer </a:t>
            </a:r>
            <a:r>
              <a:rPr lang="fr-CA" sz="1800">
                <a:solidFill>
                  <a:srgbClr val="0070C0"/>
                </a:solidFill>
                <a:latin typeface="Calibri"/>
                <a:ea typeface="Calibri"/>
                <a:cs typeface="Calibri"/>
                <a:sym typeface="Calibri"/>
              </a:rPr>
              <a:t>Create branch</a:t>
            </a:r>
            <a:r>
              <a:rPr lang="fr-CA" sz="1800">
                <a:solidFill>
                  <a:schemeClr val="dk1"/>
                </a:solidFill>
                <a:latin typeface="Calibri"/>
                <a:ea typeface="Calibri"/>
                <a:cs typeface="Calibri"/>
                <a:sym typeface="Calibri"/>
              </a:rPr>
              <a:t> pour le créer</a:t>
            </a:r>
            <a:endParaRPr/>
          </a:p>
        </p:txBody>
      </p:sp>
      <p:cxnSp>
        <p:nvCxnSpPr>
          <p:cNvPr id="303" name="Google Shape;303;p23"/>
          <p:cNvCxnSpPr>
            <a:stCxn id="302" idx="3"/>
          </p:cNvCxnSpPr>
          <p:nvPr/>
        </p:nvCxnSpPr>
        <p:spPr>
          <a:xfrm rot="10800000" flipH="1">
            <a:off x="2287970" y="5249756"/>
            <a:ext cx="899100" cy="4617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09" name="Google Shape;309;p24"/>
          <p:cNvPicPr preferRelativeResize="0">
            <a:picLocks noGrp="1"/>
          </p:cNvPicPr>
          <p:nvPr>
            <p:ph type="body" idx="1"/>
          </p:nvPr>
        </p:nvPicPr>
        <p:blipFill rotWithShape="1">
          <a:blip r:embed="rId3">
            <a:alphaModFix/>
          </a:blip>
          <a:srcRect l="18109" t="36848" r="20448" b="25283"/>
          <a:stretch/>
        </p:blipFill>
        <p:spPr>
          <a:xfrm>
            <a:off x="3341014" y="3829050"/>
            <a:ext cx="8736686" cy="3028950"/>
          </a:xfrm>
          <a:prstGeom prst="rect">
            <a:avLst/>
          </a:prstGeom>
          <a:noFill/>
          <a:ln>
            <a:noFill/>
          </a:ln>
        </p:spPr>
      </p:pic>
      <p:pic>
        <p:nvPicPr>
          <p:cNvPr id="310" name="Google Shape;310;p24"/>
          <p:cNvPicPr preferRelativeResize="0"/>
          <p:nvPr/>
        </p:nvPicPr>
        <p:blipFill rotWithShape="1">
          <a:blip r:embed="rId4">
            <a:alphaModFix/>
          </a:blip>
          <a:srcRect l="17928" t="31647" r="23632" b="36632"/>
          <a:stretch/>
        </p:blipFill>
        <p:spPr>
          <a:xfrm>
            <a:off x="78195" y="133350"/>
            <a:ext cx="9920459" cy="3028950"/>
          </a:xfrm>
          <a:prstGeom prst="rect">
            <a:avLst/>
          </a:prstGeom>
          <a:noFill/>
          <a:ln>
            <a:noFill/>
          </a:ln>
        </p:spPr>
      </p:pic>
      <p:sp>
        <p:nvSpPr>
          <p:cNvPr id="311" name="Google Shape;311;p24"/>
          <p:cNvSpPr txBox="1"/>
          <p:nvPr/>
        </p:nvSpPr>
        <p:spPr>
          <a:xfrm>
            <a:off x="410870" y="3996590"/>
            <a:ext cx="2209800" cy="1477328"/>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À présent, on peut voir qu’on a 2 branches :</a:t>
            </a:r>
            <a:endParaRPr/>
          </a:p>
          <a:p>
            <a:pPr marL="285750" marR="0" lvl="0" indent="-285750" algn="l" rtl="0">
              <a:spcBef>
                <a:spcPts val="0"/>
              </a:spcBef>
              <a:spcAft>
                <a:spcPts val="0"/>
              </a:spcAft>
              <a:buClr>
                <a:schemeClr val="dk1"/>
              </a:buClr>
              <a:buSzPts val="1800"/>
              <a:buFont typeface="Calibri"/>
              <a:buChar char="-"/>
            </a:pPr>
            <a:r>
              <a:rPr lang="fr-CA" sz="1800">
                <a:solidFill>
                  <a:schemeClr val="dk1"/>
                </a:solidFill>
                <a:latin typeface="Calibri"/>
                <a:ea typeface="Calibri"/>
                <a:cs typeface="Calibri"/>
                <a:sym typeface="Calibri"/>
              </a:rPr>
              <a:t>La principale </a:t>
            </a:r>
            <a:endParaRPr/>
          </a:p>
          <a:p>
            <a:pPr marL="285750" marR="0" lvl="0" indent="-285750" algn="l" rtl="0">
              <a:spcBef>
                <a:spcPts val="0"/>
              </a:spcBef>
              <a:spcAft>
                <a:spcPts val="0"/>
              </a:spcAft>
              <a:buClr>
                <a:schemeClr val="dk1"/>
              </a:buClr>
              <a:buSzPts val="1800"/>
              <a:buFont typeface="Calibri"/>
              <a:buChar char="-"/>
            </a:pPr>
            <a:r>
              <a:rPr lang="fr-CA" sz="1800">
                <a:solidFill>
                  <a:schemeClr val="dk1"/>
                </a:solidFill>
                <a:latin typeface="Calibri"/>
                <a:ea typeface="Calibri"/>
                <a:cs typeface="Calibri"/>
                <a:sym typeface="Calibri"/>
              </a:rPr>
              <a:t>Les_Oiseaux</a:t>
            </a:r>
            <a:endParaRPr sz="1800">
              <a:solidFill>
                <a:schemeClr val="dk1"/>
              </a:solidFill>
              <a:latin typeface="Calibri"/>
              <a:ea typeface="Calibri"/>
              <a:cs typeface="Calibri"/>
              <a:sym typeface="Calibri"/>
            </a:endParaRPr>
          </a:p>
        </p:txBody>
      </p:sp>
      <p:sp>
        <p:nvSpPr>
          <p:cNvPr id="312" name="Google Shape;312;p24"/>
          <p:cNvSpPr/>
          <p:nvPr/>
        </p:nvSpPr>
        <p:spPr>
          <a:xfrm>
            <a:off x="3169328" y="3562350"/>
            <a:ext cx="2412322" cy="787708"/>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p24"/>
          <p:cNvSpPr/>
          <p:nvPr/>
        </p:nvSpPr>
        <p:spPr>
          <a:xfrm>
            <a:off x="78195" y="1828799"/>
            <a:ext cx="2229999" cy="470517"/>
          </a:xfrm>
          <a:prstGeom prst="ellipse">
            <a:avLst/>
          </a:prstGeom>
          <a:noFill/>
          <a:ln w="190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14" name="Google Shape;314;p24"/>
          <p:cNvCxnSpPr>
            <a:stCxn id="311" idx="0"/>
          </p:cNvCxnSpPr>
          <p:nvPr/>
        </p:nvCxnSpPr>
        <p:spPr>
          <a:xfrm rot="10800000">
            <a:off x="1420370" y="365090"/>
            <a:ext cx="95400" cy="3631500"/>
          </a:xfrm>
          <a:prstGeom prst="straightConnector1">
            <a:avLst/>
          </a:prstGeom>
          <a:noFill/>
          <a:ln w="9525" cap="flat" cmpd="sng">
            <a:solidFill>
              <a:schemeClr val="accent2"/>
            </a:solidFill>
            <a:prstDash val="solid"/>
            <a:miter lim="800000"/>
            <a:headEnd type="none" w="sm" len="sm"/>
            <a:tailEnd type="triangle" w="med" len="med"/>
          </a:ln>
        </p:spPr>
      </p:cxnSp>
      <p:cxnSp>
        <p:nvCxnSpPr>
          <p:cNvPr id="315" name="Google Shape;315;p24"/>
          <p:cNvCxnSpPr>
            <a:stCxn id="311" idx="0"/>
            <a:endCxn id="312" idx="2"/>
          </p:cNvCxnSpPr>
          <p:nvPr/>
        </p:nvCxnSpPr>
        <p:spPr>
          <a:xfrm rot="10800000" flipH="1">
            <a:off x="1515770" y="3956090"/>
            <a:ext cx="1653600" cy="40500"/>
          </a:xfrm>
          <a:prstGeom prst="straightConnector1">
            <a:avLst/>
          </a:prstGeom>
          <a:noFill/>
          <a:ln w="9525" cap="flat" cmpd="sng">
            <a:solidFill>
              <a:schemeClr val="accent2"/>
            </a:solidFill>
            <a:prstDash val="solid"/>
            <a:miter lim="800000"/>
            <a:headEnd type="none" w="sm" len="sm"/>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Graphs(Insights) and Network</a:t>
            </a:r>
            <a:endParaRPr/>
          </a:p>
        </p:txBody>
      </p:sp>
      <p:sp>
        <p:nvSpPr>
          <p:cNvPr id="321" name="Google Shape;32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CA"/>
              <a:t>Il faut passer à la version Pro pour voir ce que ça donne en graphique.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27" name="Google Shape;327;p26"/>
          <p:cNvSpPr txBox="1"/>
          <p:nvPr/>
        </p:nvSpPr>
        <p:spPr>
          <a:xfrm>
            <a:off x="4829175" y="1438275"/>
            <a:ext cx="3200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Branche </a:t>
            </a:r>
            <a:endParaRPr/>
          </a:p>
        </p:txBody>
      </p:sp>
      <p:pic>
        <p:nvPicPr>
          <p:cNvPr id="328" name="Google Shape;328;p26"/>
          <p:cNvPicPr preferRelativeResize="0">
            <a:picLocks noGrp="1"/>
          </p:cNvPicPr>
          <p:nvPr>
            <p:ph type="body" idx="1"/>
          </p:nvPr>
        </p:nvPicPr>
        <p:blipFill rotWithShape="1">
          <a:blip r:embed="rId3">
            <a:alphaModFix/>
          </a:blip>
          <a:srcRect l="19217" t="15615" r="20448" b="7332"/>
          <a:stretch/>
        </p:blipFill>
        <p:spPr>
          <a:xfrm>
            <a:off x="1362075" y="648070"/>
            <a:ext cx="9333093" cy="5619566"/>
          </a:xfrm>
          <a:prstGeom prst="rect">
            <a:avLst/>
          </a:prstGeom>
          <a:noFill/>
          <a:ln w="9525" cap="flat" cmpd="sng">
            <a:solidFill>
              <a:schemeClr val="accent1"/>
            </a:solidFill>
            <a:prstDash val="solid"/>
            <a:round/>
            <a:headEnd type="none" w="sm" len="sm"/>
            <a:tailEnd type="none" w="sm" len="sm"/>
          </a:ln>
        </p:spPr>
      </p:pic>
      <p:cxnSp>
        <p:nvCxnSpPr>
          <p:cNvPr id="329" name="Google Shape;329;p26"/>
          <p:cNvCxnSpPr>
            <a:stCxn id="330" idx="1"/>
          </p:cNvCxnSpPr>
          <p:nvPr/>
        </p:nvCxnSpPr>
        <p:spPr>
          <a:xfrm rot="10800000">
            <a:off x="2121675" y="834584"/>
            <a:ext cx="2707500" cy="2997000"/>
          </a:xfrm>
          <a:prstGeom prst="straightConnector1">
            <a:avLst/>
          </a:prstGeom>
          <a:noFill/>
          <a:ln w="9525" cap="flat" cmpd="sng">
            <a:solidFill>
              <a:schemeClr val="accent1"/>
            </a:solidFill>
            <a:prstDash val="solid"/>
            <a:miter lim="800000"/>
            <a:headEnd type="none" w="sm" len="sm"/>
            <a:tailEnd type="triangle" w="med" len="med"/>
          </a:ln>
        </p:spPr>
      </p:cxnSp>
      <p:sp>
        <p:nvSpPr>
          <p:cNvPr id="330" name="Google Shape;330;p26"/>
          <p:cNvSpPr txBox="1"/>
          <p:nvPr/>
        </p:nvSpPr>
        <p:spPr>
          <a:xfrm>
            <a:off x="4829175" y="3231420"/>
            <a:ext cx="4225771" cy="12003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Branche principale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Remarquez bien le paragraphe en bas. Ça va nous servir à comprendre le merge.</a:t>
            </a:r>
            <a:endParaRPr/>
          </a:p>
        </p:txBody>
      </p:sp>
      <p:sp>
        <p:nvSpPr>
          <p:cNvPr id="331" name="Google Shape;331;p26"/>
          <p:cNvSpPr/>
          <p:nvPr/>
        </p:nvSpPr>
        <p:spPr>
          <a:xfrm>
            <a:off x="1784411" y="5233817"/>
            <a:ext cx="7732451" cy="559293"/>
          </a:xfrm>
          <a:prstGeom prst="roundRect">
            <a:avLst>
              <a:gd name="adj" fmla="val 16667"/>
            </a:avLst>
          </a:prstGeom>
          <a:no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32" name="Google Shape;332;p26"/>
          <p:cNvCxnSpPr>
            <a:stCxn id="330" idx="1"/>
          </p:cNvCxnSpPr>
          <p:nvPr/>
        </p:nvCxnSpPr>
        <p:spPr>
          <a:xfrm>
            <a:off x="4829175" y="3831584"/>
            <a:ext cx="914700" cy="14022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38" name="Google Shape;338;p27"/>
          <p:cNvPicPr preferRelativeResize="0">
            <a:picLocks noGrp="1"/>
          </p:cNvPicPr>
          <p:nvPr>
            <p:ph type="body" idx="1"/>
          </p:nvPr>
        </p:nvPicPr>
        <p:blipFill rotWithShape="1">
          <a:blip r:embed="rId3">
            <a:alphaModFix/>
          </a:blip>
          <a:srcRect l="19396" t="16599" r="20582" b="10362"/>
          <a:stretch/>
        </p:blipFill>
        <p:spPr>
          <a:xfrm>
            <a:off x="1204404" y="501664"/>
            <a:ext cx="9324513" cy="5854672"/>
          </a:xfrm>
          <a:prstGeom prst="rect">
            <a:avLst/>
          </a:prstGeom>
          <a:noFill/>
          <a:ln>
            <a:noFill/>
          </a:ln>
        </p:spPr>
      </p:pic>
      <p:cxnSp>
        <p:nvCxnSpPr>
          <p:cNvPr id="339" name="Google Shape;339;p27"/>
          <p:cNvCxnSpPr/>
          <p:nvPr/>
        </p:nvCxnSpPr>
        <p:spPr>
          <a:xfrm rot="10800000">
            <a:off x="2210541" y="790114"/>
            <a:ext cx="2325948" cy="3083193"/>
          </a:xfrm>
          <a:prstGeom prst="straightConnector1">
            <a:avLst/>
          </a:prstGeom>
          <a:noFill/>
          <a:ln w="9525" cap="flat" cmpd="sng">
            <a:solidFill>
              <a:schemeClr val="accent1"/>
            </a:solidFill>
            <a:prstDash val="solid"/>
            <a:miter lim="800000"/>
            <a:headEnd type="none" w="sm" len="sm"/>
            <a:tailEnd type="triangle" w="med" len="med"/>
          </a:ln>
        </p:spPr>
      </p:cxnSp>
      <p:sp>
        <p:nvSpPr>
          <p:cNvPr id="340" name="Google Shape;340;p27"/>
          <p:cNvSpPr txBox="1"/>
          <p:nvPr/>
        </p:nvSpPr>
        <p:spPr>
          <a:xfrm>
            <a:off x="4536488" y="3355759"/>
            <a:ext cx="4119239" cy="12003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Branche 2 = Les_Oiseaux</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Remarquez bien le paragraphe du bas. Ça va nous servir à comprendre le merge.</a:t>
            </a:r>
            <a:endParaRPr/>
          </a:p>
        </p:txBody>
      </p:sp>
      <p:sp>
        <p:nvSpPr>
          <p:cNvPr id="341" name="Google Shape;341;p27"/>
          <p:cNvSpPr/>
          <p:nvPr/>
        </p:nvSpPr>
        <p:spPr>
          <a:xfrm>
            <a:off x="1553592" y="5606212"/>
            <a:ext cx="7457243" cy="421688"/>
          </a:xfrm>
          <a:prstGeom prst="roundRect">
            <a:avLst>
              <a:gd name="adj" fmla="val 16667"/>
            </a:avLst>
          </a:prstGeom>
          <a:no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8"/>
          <p:cNvSpPr txBox="1">
            <a:spLocks noGrp="1"/>
          </p:cNvSpPr>
          <p:nvPr>
            <p:ph type="title"/>
          </p:nvPr>
        </p:nvSpPr>
        <p:spPr>
          <a:xfrm>
            <a:off x="838200" y="365126"/>
            <a:ext cx="10515600" cy="6735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fr-CA"/>
              <a:t>Pull request et Merge</a:t>
            </a:r>
            <a:endParaRPr/>
          </a:p>
        </p:txBody>
      </p:sp>
      <p:pic>
        <p:nvPicPr>
          <p:cNvPr id="347" name="Google Shape;347;p28"/>
          <p:cNvPicPr preferRelativeResize="0">
            <a:picLocks noGrp="1"/>
          </p:cNvPicPr>
          <p:nvPr>
            <p:ph type="body" idx="1"/>
          </p:nvPr>
        </p:nvPicPr>
        <p:blipFill rotWithShape="1">
          <a:blip r:embed="rId3">
            <a:alphaModFix/>
          </a:blip>
          <a:srcRect l="19626" t="30064" r="20123" b="29744"/>
          <a:stretch/>
        </p:blipFill>
        <p:spPr>
          <a:xfrm>
            <a:off x="583509" y="2549033"/>
            <a:ext cx="11024982" cy="3890568"/>
          </a:xfrm>
          <a:prstGeom prst="rect">
            <a:avLst/>
          </a:prstGeom>
          <a:noFill/>
          <a:ln>
            <a:noFill/>
          </a:ln>
        </p:spPr>
      </p:pic>
      <p:sp>
        <p:nvSpPr>
          <p:cNvPr id="348" name="Google Shape;348;p28"/>
          <p:cNvSpPr/>
          <p:nvPr/>
        </p:nvSpPr>
        <p:spPr>
          <a:xfrm>
            <a:off x="6791417" y="2549032"/>
            <a:ext cx="2112886" cy="664685"/>
          </a:xfrm>
          <a:prstGeom prst="ellipse">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 name="Google Shape;349;p28"/>
          <p:cNvSpPr txBox="1"/>
          <p:nvPr/>
        </p:nvSpPr>
        <p:spPr>
          <a:xfrm>
            <a:off x="6533966" y="701907"/>
            <a:ext cx="54568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70C0"/>
                </a:solidFill>
                <a:latin typeface="Calibri"/>
                <a:ea typeface="Calibri"/>
                <a:cs typeface="Calibri"/>
                <a:sym typeface="Calibri"/>
              </a:rPr>
              <a:t>Pull</a:t>
            </a:r>
            <a:r>
              <a:rPr lang="fr-CA" sz="1800">
                <a:solidFill>
                  <a:schemeClr val="dk1"/>
                </a:solidFill>
                <a:latin typeface="Calibri"/>
                <a:ea typeface="Calibri"/>
                <a:cs typeface="Calibri"/>
                <a:sym typeface="Calibri"/>
              </a:rPr>
              <a:t> veut dire </a:t>
            </a:r>
            <a:r>
              <a:rPr lang="fr-CA" sz="1800">
                <a:solidFill>
                  <a:srgbClr val="0070C0"/>
                </a:solidFill>
                <a:latin typeface="Calibri"/>
                <a:ea typeface="Calibri"/>
                <a:cs typeface="Calibri"/>
                <a:sym typeface="Calibri"/>
              </a:rPr>
              <a:t>tirer, apporter, recueillir</a:t>
            </a:r>
            <a:endParaRPr/>
          </a:p>
          <a:p>
            <a:pPr marL="0" marR="0" lvl="0" indent="0" algn="l" rtl="0">
              <a:spcBef>
                <a:spcPts val="0"/>
              </a:spcBef>
              <a:spcAft>
                <a:spcPts val="0"/>
              </a:spcAft>
              <a:buNone/>
            </a:pPr>
            <a:r>
              <a:rPr lang="fr-CA" sz="1800">
                <a:solidFill>
                  <a:srgbClr val="00B050"/>
                </a:solidFill>
                <a:latin typeface="Calibri"/>
                <a:ea typeface="Calibri"/>
                <a:cs typeface="Calibri"/>
                <a:sym typeface="Calibri"/>
              </a:rPr>
              <a:t>Merge</a:t>
            </a:r>
            <a:r>
              <a:rPr lang="fr-CA" sz="1800">
                <a:solidFill>
                  <a:schemeClr val="dk1"/>
                </a:solidFill>
                <a:latin typeface="Calibri"/>
                <a:ea typeface="Calibri"/>
                <a:cs typeface="Calibri"/>
                <a:sym typeface="Calibri"/>
              </a:rPr>
              <a:t> veut dire </a:t>
            </a:r>
            <a:r>
              <a:rPr lang="fr-CA" sz="1800">
                <a:solidFill>
                  <a:srgbClr val="00B050"/>
                </a:solidFill>
                <a:latin typeface="Calibri"/>
                <a:ea typeface="Calibri"/>
                <a:cs typeface="Calibri"/>
                <a:sym typeface="Calibri"/>
              </a:rPr>
              <a:t>fusionner</a:t>
            </a:r>
            <a:r>
              <a:rPr lang="fr-CA" sz="1800">
                <a:solidFill>
                  <a:schemeClr val="dk1"/>
                </a:solidFill>
                <a:latin typeface="Calibri"/>
                <a:ea typeface="Calibri"/>
                <a:cs typeface="Calibri"/>
                <a:sym typeface="Calibri"/>
              </a:rPr>
              <a:t>. Consiste à </a:t>
            </a:r>
            <a:r>
              <a:rPr lang="fr-CA" sz="1800">
                <a:solidFill>
                  <a:srgbClr val="00B050"/>
                </a:solidFill>
                <a:latin typeface="Calibri"/>
                <a:ea typeface="Calibri"/>
                <a:cs typeface="Calibri"/>
                <a:sym typeface="Calibri"/>
              </a:rPr>
              <a:t>fusionner 2 idées</a:t>
            </a:r>
            <a:r>
              <a:rPr lang="fr-CA" sz="1800">
                <a:solidFill>
                  <a:schemeClr val="dk1"/>
                </a:solidFill>
                <a:latin typeface="Calibri"/>
                <a:ea typeface="Calibri"/>
                <a:cs typeface="Calibri"/>
                <a:sym typeface="Calibri"/>
              </a:rPr>
              <a:t>.</a:t>
            </a:r>
            <a:endParaRPr/>
          </a:p>
        </p:txBody>
      </p:sp>
      <p:cxnSp>
        <p:nvCxnSpPr>
          <p:cNvPr id="350" name="Google Shape;350;p28"/>
          <p:cNvCxnSpPr/>
          <p:nvPr/>
        </p:nvCxnSpPr>
        <p:spPr>
          <a:xfrm>
            <a:off x="838200" y="2379216"/>
            <a:ext cx="804169"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1" name="Google Shape;351;p28"/>
          <p:cNvCxnSpPr/>
          <p:nvPr/>
        </p:nvCxnSpPr>
        <p:spPr>
          <a:xfrm>
            <a:off x="1740023" y="2396972"/>
            <a:ext cx="1065321"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2" name="Google Shape;352;p28"/>
          <p:cNvCxnSpPr/>
          <p:nvPr/>
        </p:nvCxnSpPr>
        <p:spPr>
          <a:xfrm>
            <a:off x="2982897" y="2379216"/>
            <a:ext cx="985421"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3" name="Google Shape;353;p28"/>
          <p:cNvCxnSpPr/>
          <p:nvPr/>
        </p:nvCxnSpPr>
        <p:spPr>
          <a:xfrm>
            <a:off x="4163627" y="2379216"/>
            <a:ext cx="1171853"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4" name="Google Shape;354;p28"/>
          <p:cNvCxnSpPr/>
          <p:nvPr/>
        </p:nvCxnSpPr>
        <p:spPr>
          <a:xfrm>
            <a:off x="5477522" y="2379216"/>
            <a:ext cx="834503"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5" name="Google Shape;355;p28"/>
          <p:cNvCxnSpPr/>
          <p:nvPr/>
        </p:nvCxnSpPr>
        <p:spPr>
          <a:xfrm rot="10800000" flipH="1">
            <a:off x="6454066" y="2379215"/>
            <a:ext cx="985421" cy="2"/>
          </a:xfrm>
          <a:prstGeom prst="straightConnector1">
            <a:avLst/>
          </a:prstGeom>
          <a:noFill/>
          <a:ln w="9525" cap="flat" cmpd="sng">
            <a:solidFill>
              <a:schemeClr val="accent1"/>
            </a:solidFill>
            <a:prstDash val="solid"/>
            <a:miter lim="800000"/>
            <a:headEnd type="none" w="sm" len="sm"/>
            <a:tailEnd type="triangle" w="med" len="med"/>
          </a:ln>
        </p:spPr>
      </p:cxnSp>
      <p:cxnSp>
        <p:nvCxnSpPr>
          <p:cNvPr id="356" name="Google Shape;356;p28"/>
          <p:cNvCxnSpPr/>
          <p:nvPr/>
        </p:nvCxnSpPr>
        <p:spPr>
          <a:xfrm>
            <a:off x="7554897" y="2379216"/>
            <a:ext cx="1455938"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7" name="Google Shape;357;p28"/>
          <p:cNvCxnSpPr/>
          <p:nvPr/>
        </p:nvCxnSpPr>
        <p:spPr>
          <a:xfrm rot="10800000" flipH="1">
            <a:off x="5477522" y="1961965"/>
            <a:ext cx="745725" cy="328474"/>
          </a:xfrm>
          <a:prstGeom prst="straightConnector1">
            <a:avLst/>
          </a:prstGeom>
          <a:noFill/>
          <a:ln w="9525" cap="flat" cmpd="sng">
            <a:solidFill>
              <a:srgbClr val="00B050"/>
            </a:solidFill>
            <a:prstDash val="solid"/>
            <a:miter lim="800000"/>
            <a:headEnd type="none" w="sm" len="sm"/>
            <a:tailEnd type="triangle" w="med" len="med"/>
          </a:ln>
        </p:spPr>
      </p:cxnSp>
      <p:cxnSp>
        <p:nvCxnSpPr>
          <p:cNvPr id="358" name="Google Shape;358;p28"/>
          <p:cNvCxnSpPr/>
          <p:nvPr/>
        </p:nvCxnSpPr>
        <p:spPr>
          <a:xfrm rot="10800000" flipH="1">
            <a:off x="6312025" y="1696777"/>
            <a:ext cx="1038686" cy="194167"/>
          </a:xfrm>
          <a:prstGeom prst="straightConnector1">
            <a:avLst/>
          </a:prstGeom>
          <a:noFill/>
          <a:ln w="9525" cap="flat" cmpd="sng">
            <a:solidFill>
              <a:srgbClr val="00B050"/>
            </a:solidFill>
            <a:prstDash val="solid"/>
            <a:miter lim="800000"/>
            <a:headEnd type="none" w="sm" len="sm"/>
            <a:tailEnd type="triangle" w="med" len="med"/>
          </a:ln>
        </p:spPr>
      </p:cxnSp>
      <p:cxnSp>
        <p:nvCxnSpPr>
          <p:cNvPr id="359" name="Google Shape;359;p28"/>
          <p:cNvCxnSpPr/>
          <p:nvPr/>
        </p:nvCxnSpPr>
        <p:spPr>
          <a:xfrm>
            <a:off x="7439487" y="1696777"/>
            <a:ext cx="1464816" cy="593662"/>
          </a:xfrm>
          <a:prstGeom prst="straightConnector1">
            <a:avLst/>
          </a:prstGeom>
          <a:noFill/>
          <a:ln w="9525" cap="flat" cmpd="sng">
            <a:solidFill>
              <a:srgbClr val="00B050"/>
            </a:solidFill>
            <a:prstDash val="solid"/>
            <a:miter lim="800000"/>
            <a:headEnd type="none" w="sm" len="sm"/>
            <a:tailEnd type="triangle" w="med" len="med"/>
          </a:ln>
        </p:spPr>
      </p:cxnSp>
      <p:sp>
        <p:nvSpPr>
          <p:cNvPr id="360" name="Google Shape;360;p28"/>
          <p:cNvSpPr/>
          <p:nvPr/>
        </p:nvSpPr>
        <p:spPr>
          <a:xfrm>
            <a:off x="8620217" y="2032986"/>
            <a:ext cx="745725" cy="593662"/>
          </a:xfrm>
          <a:prstGeom prst="ellipse">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28"/>
          <p:cNvSpPr txBox="1"/>
          <p:nvPr/>
        </p:nvSpPr>
        <p:spPr>
          <a:xfrm>
            <a:off x="417252" y="1356129"/>
            <a:ext cx="5362113" cy="738664"/>
          </a:xfrm>
          <a:prstGeom prst="rect">
            <a:avLst/>
          </a:prstGeom>
          <a:noFill/>
          <a:ln w="9525" cap="flat" cmpd="sng">
            <a:solidFill>
              <a:srgbClr val="FFC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400">
                <a:solidFill>
                  <a:schemeClr val="dk1"/>
                </a:solidFill>
                <a:latin typeface="Calibri"/>
                <a:ea typeface="Calibri"/>
                <a:cs typeface="Calibri"/>
                <a:sym typeface="Calibri"/>
              </a:rPr>
              <a:t>En gros si on remarque que ce qu’on a dit dans la branche 2 n’est pas mal du tout, on peut le fusionner avec la branche principale. Je demande à ma branche principale d’accepter d’incorporer mon idée.</a:t>
            </a:r>
            <a:endParaRPr/>
          </a:p>
        </p:txBody>
      </p:sp>
      <p:sp>
        <p:nvSpPr>
          <p:cNvPr id="362" name="Google Shape;362;p28"/>
          <p:cNvSpPr txBox="1"/>
          <p:nvPr/>
        </p:nvSpPr>
        <p:spPr>
          <a:xfrm>
            <a:off x="3968318" y="5516271"/>
            <a:ext cx="4065974" cy="923330"/>
          </a:xfrm>
          <a:prstGeom prst="rect">
            <a:avLst/>
          </a:prstGeom>
          <a:noFill/>
          <a:ln w="9525" cap="flat" cmpd="sng">
            <a:solidFill>
              <a:srgbClr val="FFC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Pour cela, je me positionne sur (le dernier commit de) la branche 2, et je fais un </a:t>
            </a:r>
            <a:r>
              <a:rPr lang="fr-CA" sz="1800">
                <a:solidFill>
                  <a:srgbClr val="0070C0"/>
                </a:solidFill>
                <a:latin typeface="Calibri"/>
                <a:ea typeface="Calibri"/>
                <a:cs typeface="Calibri"/>
                <a:sym typeface="Calibri"/>
              </a:rPr>
              <a:t>Pull-request</a:t>
            </a:r>
            <a:r>
              <a:rPr lang="fr-CA" sz="1800">
                <a:solidFill>
                  <a:schemeClr val="dk1"/>
                </a:solidFill>
                <a:latin typeface="Calibri"/>
                <a:ea typeface="Calibri"/>
                <a:cs typeface="Calibri"/>
                <a:sym typeface="Calibri"/>
              </a:rPr>
              <a:t> sur la branche main.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68" name="Google Shape;368;p29"/>
          <p:cNvPicPr preferRelativeResize="0">
            <a:picLocks noGrp="1"/>
          </p:cNvPicPr>
          <p:nvPr>
            <p:ph type="body" idx="1"/>
          </p:nvPr>
        </p:nvPicPr>
        <p:blipFill rotWithShape="1">
          <a:blip r:embed="rId3">
            <a:alphaModFix/>
          </a:blip>
          <a:srcRect l="19395" t="30675" r="35846" b="18930"/>
          <a:stretch/>
        </p:blipFill>
        <p:spPr>
          <a:xfrm>
            <a:off x="838199" y="0"/>
            <a:ext cx="10683147" cy="67659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Ce qu’il fait savoir pour débuter</a:t>
            </a:r>
            <a:endParaRPr/>
          </a:p>
        </p:txBody>
      </p:sp>
      <p:sp>
        <p:nvSpPr>
          <p:cNvPr id="97" name="Google Shape;9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CA"/>
              <a:t>Sachez que :</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Vous n’avez pas besoin de connaitre de langage de programmation particulier pour travailler avec Git ou Github.</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Un écrivain peut utiliser Git et Github, ne serait-ce que pour de la collaboration. Pas besoin d’avoir de lien avec la programmation.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74" name="Google Shape;374;p30"/>
          <p:cNvPicPr preferRelativeResize="0">
            <a:picLocks noGrp="1"/>
          </p:cNvPicPr>
          <p:nvPr>
            <p:ph type="body" idx="1"/>
          </p:nvPr>
        </p:nvPicPr>
        <p:blipFill rotWithShape="1">
          <a:blip r:embed="rId3">
            <a:alphaModFix/>
          </a:blip>
          <a:srcRect l="19282" t="18027" r="35387" b="17706"/>
          <a:stretch/>
        </p:blipFill>
        <p:spPr>
          <a:xfrm>
            <a:off x="748475" y="0"/>
            <a:ext cx="8599712" cy="6858000"/>
          </a:xfrm>
          <a:prstGeom prst="rect">
            <a:avLst/>
          </a:prstGeom>
          <a:noFill/>
          <a:ln>
            <a:noFill/>
          </a:ln>
        </p:spPr>
      </p:pic>
      <p:sp>
        <p:nvSpPr>
          <p:cNvPr id="375" name="Google Shape;375;p30"/>
          <p:cNvSpPr/>
          <p:nvPr/>
        </p:nvSpPr>
        <p:spPr>
          <a:xfrm>
            <a:off x="7501631" y="4456590"/>
            <a:ext cx="1846556" cy="1109709"/>
          </a:xfrm>
          <a:prstGeom prst="ellipse">
            <a:avLst/>
          </a:prstGeom>
          <a:noFill/>
          <a:ln w="190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30"/>
          <p:cNvSpPr txBox="1"/>
          <p:nvPr/>
        </p:nvSpPr>
        <p:spPr>
          <a:xfrm>
            <a:off x="9428085" y="2609930"/>
            <a:ext cx="2461706" cy="3416320"/>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S’il y a des conflits signalés, il faut les corriger en déplaçant les textes. Mais la vraie chose qu’on fait ici, c’est qu’on supprime quelques lignes.</a:t>
            </a:r>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&lt;&lt;&lt;&lt;&lt;&lt;&lt;&lt;</a:t>
            </a:r>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&gt;&gt;&gt;&gt;&gt;&gt;&gt;&gt;&gt;</a:t>
            </a:r>
            <a:endParaRPr/>
          </a:p>
          <a:p>
            <a:pPr marL="0" marR="0" lvl="0" indent="0" algn="l" rtl="0">
              <a:spcBef>
                <a:spcPts val="0"/>
              </a:spcBef>
              <a:spcAft>
                <a:spcPts val="0"/>
              </a:spcAft>
              <a:buNone/>
            </a:pPr>
            <a:r>
              <a:rPr lang="fr-CA" sz="1800">
                <a:solidFill>
                  <a:srgbClr val="0070C0"/>
                </a:solidFill>
                <a:latin typeface="Calibri"/>
                <a:ea typeface="Calibri"/>
                <a:cs typeface="Calibri"/>
                <a:sym typeface="Calibri"/>
              </a:rPr>
              <a:t>du coté de la branche qui fait la requête.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82" name="Google Shape;382;p31"/>
          <p:cNvPicPr preferRelativeResize="0">
            <a:picLocks noGrp="1"/>
          </p:cNvPicPr>
          <p:nvPr>
            <p:ph type="body" idx="1"/>
          </p:nvPr>
        </p:nvPicPr>
        <p:blipFill rotWithShape="1">
          <a:blip r:embed="rId3">
            <a:alphaModFix/>
          </a:blip>
          <a:srcRect l="23651" t="18679" r="23773" b="25283"/>
          <a:stretch/>
        </p:blipFill>
        <p:spPr>
          <a:xfrm>
            <a:off x="514350" y="85725"/>
            <a:ext cx="11438930" cy="6858000"/>
          </a:xfrm>
          <a:prstGeom prst="rect">
            <a:avLst/>
          </a:prstGeom>
          <a:noFill/>
          <a:ln>
            <a:noFill/>
          </a:ln>
        </p:spPr>
      </p:pic>
      <p:sp>
        <p:nvSpPr>
          <p:cNvPr id="383" name="Google Shape;383;p31"/>
          <p:cNvSpPr txBox="1"/>
          <p:nvPr/>
        </p:nvSpPr>
        <p:spPr>
          <a:xfrm>
            <a:off x="4426998" y="3191559"/>
            <a:ext cx="3338004" cy="646331"/>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Réarrangement des morceaux pour régler les conflits.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89" name="Google Shape;389;p32"/>
          <p:cNvPicPr preferRelativeResize="0">
            <a:picLocks noGrp="1"/>
          </p:cNvPicPr>
          <p:nvPr>
            <p:ph type="body" idx="1"/>
          </p:nvPr>
        </p:nvPicPr>
        <p:blipFill rotWithShape="1">
          <a:blip r:embed="rId3">
            <a:alphaModFix/>
          </a:blip>
          <a:srcRect l="15262" t="18641" r="4267" b="15868"/>
          <a:stretch/>
        </p:blipFill>
        <p:spPr>
          <a:xfrm>
            <a:off x="73057" y="699116"/>
            <a:ext cx="12045885" cy="5459767"/>
          </a:xfrm>
          <a:prstGeom prst="rect">
            <a:avLst/>
          </a:prstGeom>
          <a:noFill/>
          <a:ln>
            <a:noFill/>
          </a:ln>
        </p:spPr>
      </p:pic>
      <p:cxnSp>
        <p:nvCxnSpPr>
          <p:cNvPr id="390" name="Google Shape;390;p32"/>
          <p:cNvCxnSpPr>
            <a:stCxn id="391" idx="0"/>
          </p:cNvCxnSpPr>
          <p:nvPr/>
        </p:nvCxnSpPr>
        <p:spPr>
          <a:xfrm rot="10800000" flipH="1">
            <a:off x="8926497" y="1690668"/>
            <a:ext cx="2596800" cy="1092000"/>
          </a:xfrm>
          <a:prstGeom prst="straightConnector1">
            <a:avLst/>
          </a:prstGeom>
          <a:noFill/>
          <a:ln w="9525" cap="flat" cmpd="sng">
            <a:solidFill>
              <a:schemeClr val="accent1"/>
            </a:solidFill>
            <a:prstDash val="solid"/>
            <a:miter lim="800000"/>
            <a:headEnd type="none" w="sm" len="sm"/>
            <a:tailEnd type="triangle" w="med" len="med"/>
          </a:ln>
        </p:spPr>
      </p:cxnSp>
      <p:sp>
        <p:nvSpPr>
          <p:cNvPr id="391" name="Google Shape;391;p32"/>
          <p:cNvSpPr txBox="1"/>
          <p:nvPr/>
        </p:nvSpPr>
        <p:spPr>
          <a:xfrm>
            <a:off x="6329779" y="2782668"/>
            <a:ext cx="5193437" cy="646331"/>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70C0"/>
                </a:solidFill>
                <a:latin typeface="Calibri"/>
                <a:ea typeface="Calibri"/>
                <a:cs typeface="Calibri"/>
                <a:sym typeface="Calibri"/>
              </a:rPr>
              <a:t>Mark as resolved / Marquer comme resolu</a:t>
            </a: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puis </a:t>
            </a:r>
            <a:r>
              <a:rPr lang="fr-CA" sz="1800">
                <a:solidFill>
                  <a:srgbClr val="0070C0"/>
                </a:solidFill>
                <a:latin typeface="Calibri"/>
                <a:ea typeface="Calibri"/>
                <a:cs typeface="Calibri"/>
                <a:sym typeface="Calibri"/>
              </a:rPr>
              <a:t>Commit </a:t>
            </a:r>
            <a:r>
              <a:rPr lang="fr-CA" sz="1800">
                <a:solidFill>
                  <a:schemeClr val="dk1"/>
                </a:solidFill>
                <a:latin typeface="Calibri"/>
                <a:ea typeface="Calibri"/>
                <a:cs typeface="Calibri"/>
                <a:sym typeface="Calibri"/>
              </a:rPr>
              <a:t>pour sauver la modification.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97" name="Google Shape;397;p33"/>
          <p:cNvPicPr preferRelativeResize="0">
            <a:picLocks noGrp="1"/>
          </p:cNvPicPr>
          <p:nvPr>
            <p:ph type="body" idx="1"/>
          </p:nvPr>
        </p:nvPicPr>
        <p:blipFill rotWithShape="1">
          <a:blip r:embed="rId3">
            <a:alphaModFix/>
          </a:blip>
          <a:srcRect l="19511" t="15578" r="20582" b="6894"/>
          <a:stretch/>
        </p:blipFill>
        <p:spPr>
          <a:xfrm>
            <a:off x="1251751" y="0"/>
            <a:ext cx="9436963" cy="6869822"/>
          </a:xfrm>
          <a:prstGeom prst="rect">
            <a:avLst/>
          </a:prstGeom>
          <a:noFill/>
          <a:ln>
            <a:noFill/>
          </a:ln>
        </p:spPr>
      </p:pic>
      <p:sp>
        <p:nvSpPr>
          <p:cNvPr id="398" name="Google Shape;398;p33"/>
          <p:cNvSpPr txBox="1"/>
          <p:nvPr/>
        </p:nvSpPr>
        <p:spPr>
          <a:xfrm>
            <a:off x="3693111" y="3275860"/>
            <a:ext cx="5370989" cy="1200329"/>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À présent, observez le fichier de la branche principale. </a:t>
            </a:r>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Le merge de sa part, bien qu’a été REQUESTED par la branche 2 (Les_Oiseaux), n’a pas encore été accepté par la branche principale.</a:t>
            </a:r>
            <a:endParaRPr/>
          </a:p>
        </p:txBody>
      </p:sp>
      <p:cxnSp>
        <p:nvCxnSpPr>
          <p:cNvPr id="399" name="Google Shape;399;p33"/>
          <p:cNvCxnSpPr/>
          <p:nvPr/>
        </p:nvCxnSpPr>
        <p:spPr>
          <a:xfrm flipH="1">
            <a:off x="4332303" y="4753188"/>
            <a:ext cx="2024109" cy="910765"/>
          </a:xfrm>
          <a:prstGeom prst="straightConnector1">
            <a:avLst/>
          </a:prstGeom>
          <a:noFill/>
          <a:ln w="9525" cap="flat" cmpd="sng">
            <a:solidFill>
              <a:schemeClr val="accent1"/>
            </a:solidFill>
            <a:prstDash val="solid"/>
            <a:miter lim="800000"/>
            <a:headEnd type="none" w="sm" len="sm"/>
            <a:tailEnd type="triangle" w="med" len="med"/>
          </a:ln>
        </p:spPr>
      </p:cxnSp>
      <p:cxnSp>
        <p:nvCxnSpPr>
          <p:cNvPr id="400" name="Google Shape;400;p33"/>
          <p:cNvCxnSpPr/>
          <p:nvPr/>
        </p:nvCxnSpPr>
        <p:spPr>
          <a:xfrm rot="10800000">
            <a:off x="1944210" y="275208"/>
            <a:ext cx="4412202" cy="3000652"/>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406" name="Google Shape;406;p34"/>
          <p:cNvPicPr preferRelativeResize="0">
            <a:picLocks noGrp="1"/>
          </p:cNvPicPr>
          <p:nvPr>
            <p:ph type="body" idx="1"/>
          </p:nvPr>
        </p:nvPicPr>
        <p:blipFill rotWithShape="1">
          <a:blip r:embed="rId3">
            <a:alphaModFix/>
          </a:blip>
          <a:srcRect l="19626" t="14354" r="20582" b="5872"/>
          <a:stretch/>
        </p:blipFill>
        <p:spPr>
          <a:xfrm>
            <a:off x="1669002" y="2276"/>
            <a:ext cx="9135122" cy="6855724"/>
          </a:xfrm>
          <a:prstGeom prst="rect">
            <a:avLst/>
          </a:prstGeom>
          <a:noFill/>
          <a:ln>
            <a:noFill/>
          </a:ln>
        </p:spPr>
      </p:pic>
      <p:sp>
        <p:nvSpPr>
          <p:cNvPr id="407" name="Google Shape;407;p34"/>
          <p:cNvSpPr txBox="1"/>
          <p:nvPr/>
        </p:nvSpPr>
        <p:spPr>
          <a:xfrm>
            <a:off x="4341180" y="2823099"/>
            <a:ext cx="5166803" cy="1477328"/>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Ensuite, observez le fichier </a:t>
            </a:r>
            <a:r>
              <a:rPr lang="fr-CA" sz="1800">
                <a:solidFill>
                  <a:srgbClr val="0070C0"/>
                </a:solidFill>
                <a:latin typeface="Calibri"/>
                <a:ea typeface="Calibri"/>
                <a:cs typeface="Calibri"/>
                <a:sym typeface="Calibri"/>
              </a:rPr>
              <a:t>Mammifere.txt </a:t>
            </a:r>
            <a:r>
              <a:rPr lang="fr-CA" sz="1800">
                <a:solidFill>
                  <a:schemeClr val="dk1"/>
                </a:solidFill>
                <a:latin typeface="Calibri"/>
                <a:ea typeface="Calibri"/>
                <a:cs typeface="Calibri"/>
                <a:sym typeface="Calibri"/>
              </a:rPr>
              <a:t>de la branche 2 (Les_Oiseaux).</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Vous constatez que c’est cette branche 2 que je règle les conflits avant de le proposer à la principale.</a:t>
            </a:r>
            <a:endParaRPr/>
          </a:p>
        </p:txBody>
      </p:sp>
      <p:cxnSp>
        <p:nvCxnSpPr>
          <p:cNvPr id="408" name="Google Shape;408;p34"/>
          <p:cNvCxnSpPr>
            <a:stCxn id="407" idx="2"/>
          </p:cNvCxnSpPr>
          <p:nvPr/>
        </p:nvCxnSpPr>
        <p:spPr>
          <a:xfrm flipH="1">
            <a:off x="4376682" y="4300427"/>
            <a:ext cx="2547900" cy="1763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09" name="Google Shape;409;p34"/>
          <p:cNvCxnSpPr>
            <a:stCxn id="407" idx="0"/>
          </p:cNvCxnSpPr>
          <p:nvPr/>
        </p:nvCxnSpPr>
        <p:spPr>
          <a:xfrm rot="10800000">
            <a:off x="2663382" y="221799"/>
            <a:ext cx="4261200" cy="26013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838200" y="365126"/>
            <a:ext cx="10515600" cy="57785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pic>
        <p:nvPicPr>
          <p:cNvPr id="415" name="Google Shape;415;p35"/>
          <p:cNvPicPr preferRelativeResize="0">
            <a:picLocks noGrp="1"/>
          </p:cNvPicPr>
          <p:nvPr>
            <p:ph type="body" idx="1"/>
          </p:nvPr>
        </p:nvPicPr>
        <p:blipFill rotWithShape="1">
          <a:blip r:embed="rId3">
            <a:alphaModFix/>
          </a:blip>
          <a:srcRect l="19218" t="13207" r="20324" b="7332"/>
          <a:stretch/>
        </p:blipFill>
        <p:spPr>
          <a:xfrm>
            <a:off x="3018408" y="165931"/>
            <a:ext cx="8827364" cy="6526137"/>
          </a:xfrm>
          <a:prstGeom prst="rect">
            <a:avLst/>
          </a:prstGeom>
          <a:noFill/>
          <a:ln w="9525" cap="flat" cmpd="sng">
            <a:solidFill>
              <a:srgbClr val="0070C0"/>
            </a:solidFill>
            <a:prstDash val="solid"/>
            <a:round/>
            <a:headEnd type="none" w="sm" len="sm"/>
            <a:tailEnd type="none" w="sm" len="sm"/>
          </a:ln>
        </p:spPr>
      </p:pic>
      <p:sp>
        <p:nvSpPr>
          <p:cNvPr id="416" name="Google Shape;416;p35"/>
          <p:cNvSpPr txBox="1"/>
          <p:nvPr/>
        </p:nvSpPr>
        <p:spPr>
          <a:xfrm>
            <a:off x="444625" y="1795279"/>
            <a:ext cx="2396230"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termine mon </a:t>
            </a:r>
            <a:r>
              <a:rPr lang="fr-CA" sz="1800">
                <a:solidFill>
                  <a:srgbClr val="0070C0"/>
                </a:solidFill>
                <a:latin typeface="Calibri"/>
                <a:ea typeface="Calibri"/>
                <a:cs typeface="Calibri"/>
                <a:sym typeface="Calibri"/>
              </a:rPr>
              <a:t>Pull-request</a:t>
            </a:r>
            <a:r>
              <a:rPr lang="fr-CA" sz="1800">
                <a:solidFill>
                  <a:schemeClr val="dk1"/>
                </a:solidFill>
                <a:latin typeface="Calibri"/>
                <a:ea typeface="Calibri"/>
                <a:cs typeface="Calibri"/>
                <a:sym typeface="Calibri"/>
              </a:rPr>
              <a:t> avec un </a:t>
            </a:r>
            <a:r>
              <a:rPr lang="fr-CA" sz="1800">
                <a:solidFill>
                  <a:srgbClr val="0070C0"/>
                </a:solidFill>
                <a:latin typeface="Calibri"/>
                <a:ea typeface="Calibri"/>
                <a:cs typeface="Calibri"/>
                <a:sym typeface="Calibri"/>
              </a:rPr>
              <a:t>Merge</a:t>
            </a:r>
            <a:r>
              <a:rPr lang="fr-CA"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Donc en pratique, ma branche </a:t>
            </a:r>
            <a:r>
              <a:rPr lang="fr-CA" sz="1800">
                <a:solidFill>
                  <a:srgbClr val="0070C0"/>
                </a:solidFill>
                <a:latin typeface="Calibri"/>
                <a:ea typeface="Calibri"/>
                <a:cs typeface="Calibri"/>
                <a:sym typeface="Calibri"/>
              </a:rPr>
              <a:t>Les_oiseaux </a:t>
            </a:r>
            <a:r>
              <a:rPr lang="fr-CA" sz="1800">
                <a:solidFill>
                  <a:schemeClr val="dk1"/>
                </a:solidFill>
                <a:latin typeface="Calibri"/>
                <a:ea typeface="Calibri"/>
                <a:cs typeface="Calibri"/>
                <a:sym typeface="Calibri"/>
              </a:rPr>
              <a:t>peut-être supprimée à cet instant, car les 2 branches ont la même information.</a:t>
            </a:r>
            <a:endParaRPr/>
          </a:p>
        </p:txBody>
      </p:sp>
      <p:sp>
        <p:nvSpPr>
          <p:cNvPr id="417" name="Google Shape;417;p35"/>
          <p:cNvSpPr/>
          <p:nvPr/>
        </p:nvSpPr>
        <p:spPr>
          <a:xfrm>
            <a:off x="2689934" y="3968318"/>
            <a:ext cx="3950563" cy="1047565"/>
          </a:xfrm>
          <a:prstGeom prst="ellipse">
            <a:avLst/>
          </a:prstGeom>
          <a:noFill/>
          <a:ln w="1905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6"/>
          <p:cNvSpPr txBox="1">
            <a:spLocks noGrp="1"/>
          </p:cNvSpPr>
          <p:nvPr>
            <p:ph type="title"/>
          </p:nvPr>
        </p:nvSpPr>
        <p:spPr>
          <a:xfrm>
            <a:off x="838200" y="365125"/>
            <a:ext cx="10515600" cy="7712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423" name="Google Shape;423;p36"/>
          <p:cNvPicPr preferRelativeResize="0">
            <a:picLocks noGrp="1"/>
          </p:cNvPicPr>
          <p:nvPr>
            <p:ph type="body" idx="1"/>
          </p:nvPr>
        </p:nvPicPr>
        <p:blipFill rotWithShape="1">
          <a:blip r:embed="rId3">
            <a:alphaModFix/>
          </a:blip>
          <a:srcRect l="19525" t="12481" r="30396" b="6940"/>
          <a:stretch/>
        </p:blipFill>
        <p:spPr>
          <a:xfrm>
            <a:off x="399494" y="365124"/>
            <a:ext cx="5844703" cy="5289951"/>
          </a:xfrm>
          <a:prstGeom prst="rect">
            <a:avLst/>
          </a:prstGeom>
          <a:noFill/>
          <a:ln w="9525" cap="flat" cmpd="sng">
            <a:solidFill>
              <a:srgbClr val="0070C0"/>
            </a:solidFill>
            <a:prstDash val="solid"/>
            <a:round/>
            <a:headEnd type="none" w="sm" len="sm"/>
            <a:tailEnd type="none" w="sm" len="sm"/>
          </a:ln>
        </p:spPr>
      </p:pic>
      <p:pic>
        <p:nvPicPr>
          <p:cNvPr id="424" name="Google Shape;424;p36"/>
          <p:cNvPicPr preferRelativeResize="0"/>
          <p:nvPr/>
        </p:nvPicPr>
        <p:blipFill rotWithShape="1">
          <a:blip r:embed="rId4">
            <a:alphaModFix/>
          </a:blip>
          <a:srcRect l="19263" t="12158" r="30585" b="6382"/>
          <a:stretch/>
        </p:blipFill>
        <p:spPr>
          <a:xfrm>
            <a:off x="5149048" y="968827"/>
            <a:ext cx="6204752" cy="5668886"/>
          </a:xfrm>
          <a:prstGeom prst="rect">
            <a:avLst/>
          </a:prstGeom>
          <a:noFill/>
          <a:ln w="9525" cap="flat" cmpd="sng">
            <a:solidFill>
              <a:srgbClr val="0070C0"/>
            </a:solidFill>
            <a:prstDash val="solid"/>
            <a:round/>
            <a:headEnd type="none" w="sm" len="sm"/>
            <a:tailEnd type="none" w="sm" len="sm"/>
          </a:ln>
        </p:spPr>
      </p:pic>
      <p:sp>
        <p:nvSpPr>
          <p:cNvPr id="425" name="Google Shape;425;p36"/>
          <p:cNvSpPr/>
          <p:nvPr/>
        </p:nvSpPr>
        <p:spPr>
          <a:xfrm>
            <a:off x="177553" y="248575"/>
            <a:ext cx="3710866" cy="479394"/>
          </a:xfrm>
          <a:prstGeom prst="roundRect">
            <a:avLst>
              <a:gd name="adj" fmla="val 16667"/>
            </a:avLst>
          </a:prstGeom>
          <a:noFill/>
          <a:ln w="1905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6" name="Google Shape;426;p36"/>
          <p:cNvPicPr preferRelativeResize="0"/>
          <p:nvPr/>
        </p:nvPicPr>
        <p:blipFill rotWithShape="1">
          <a:blip r:embed="rId5">
            <a:alphaModFix/>
          </a:blip>
          <a:srcRect/>
          <a:stretch/>
        </p:blipFill>
        <p:spPr>
          <a:xfrm>
            <a:off x="5002820" y="837049"/>
            <a:ext cx="3731075" cy="58526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32" name="Google Shape;432;p37"/>
          <p:cNvSpPr txBox="1">
            <a:spLocks noGrp="1"/>
          </p:cNvSpPr>
          <p:nvPr>
            <p:ph type="body" idx="1"/>
          </p:nvPr>
        </p:nvSpPr>
        <p:spPr>
          <a:xfrm>
            <a:off x="838200" y="2773680"/>
            <a:ext cx="4759960" cy="31289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CA"/>
              <a:t>Même principe avec une open source qui n’est pas la votre.</a:t>
            </a:r>
            <a:endParaRPr/>
          </a:p>
        </p:txBody>
      </p:sp>
      <p:pic>
        <p:nvPicPr>
          <p:cNvPr id="433" name="Google Shape;433;p37"/>
          <p:cNvPicPr preferRelativeResize="0"/>
          <p:nvPr/>
        </p:nvPicPr>
        <p:blipFill rotWithShape="1">
          <a:blip r:embed="rId3">
            <a:alphaModFix/>
          </a:blip>
          <a:srcRect l="23672" t="29861" r="27031" b="21666"/>
          <a:stretch/>
        </p:blipFill>
        <p:spPr>
          <a:xfrm>
            <a:off x="5848632" y="2773680"/>
            <a:ext cx="5505168" cy="3044855"/>
          </a:xfrm>
          <a:prstGeom prst="rect">
            <a:avLst/>
          </a:prstGeom>
          <a:noFill/>
          <a:ln>
            <a:noFill/>
          </a:ln>
        </p:spPr>
      </p:pic>
      <p:sp>
        <p:nvSpPr>
          <p:cNvPr id="434" name="Google Shape;434;p37"/>
          <p:cNvSpPr txBox="1"/>
          <p:nvPr/>
        </p:nvSpPr>
        <p:spPr>
          <a:xfrm>
            <a:off x="8928980" y="4296107"/>
            <a:ext cx="12700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highlight>
                  <a:srgbClr val="FFFF00"/>
                </a:highlight>
                <a:latin typeface="Calibri"/>
                <a:ea typeface="Calibri"/>
                <a:cs typeface="Calibri"/>
                <a:sym typeface="Calibri"/>
              </a:rPr>
              <a:t>Vous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8"/>
          <p:cNvSpPr txBox="1">
            <a:spLocks noGrp="1"/>
          </p:cNvSpPr>
          <p:nvPr>
            <p:ph type="title"/>
          </p:nvPr>
        </p:nvSpPr>
        <p:spPr>
          <a:xfrm>
            <a:off x="838200" y="365126"/>
            <a:ext cx="10515600" cy="7889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fr-CA">
                <a:solidFill>
                  <a:srgbClr val="0070C0"/>
                </a:solidFill>
              </a:rPr>
              <a:t>Fork a repository </a:t>
            </a:r>
            <a:r>
              <a:rPr lang="fr-CA"/>
              <a:t>et </a:t>
            </a:r>
            <a:r>
              <a:rPr lang="fr-CA">
                <a:solidFill>
                  <a:srgbClr val="00B050"/>
                </a:solidFill>
              </a:rPr>
              <a:t>Pull Request</a:t>
            </a:r>
            <a:endParaRPr>
              <a:solidFill>
                <a:srgbClr val="00B050"/>
              </a:solidFill>
            </a:endParaRPr>
          </a:p>
        </p:txBody>
      </p:sp>
      <p:sp>
        <p:nvSpPr>
          <p:cNvPr id="440" name="Google Shape;440;p38"/>
          <p:cNvSpPr txBox="1"/>
          <p:nvPr/>
        </p:nvSpPr>
        <p:spPr>
          <a:xfrm>
            <a:off x="1393794" y="1819523"/>
            <a:ext cx="21040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Un programmeur sur Github</a:t>
            </a:r>
            <a:endParaRPr sz="1800">
              <a:solidFill>
                <a:schemeClr val="dk1"/>
              </a:solidFill>
              <a:latin typeface="Calibri"/>
              <a:ea typeface="Calibri"/>
              <a:cs typeface="Calibri"/>
              <a:sym typeface="Calibri"/>
            </a:endParaRPr>
          </a:p>
        </p:txBody>
      </p:sp>
      <p:sp>
        <p:nvSpPr>
          <p:cNvPr id="441" name="Google Shape;441;p38"/>
          <p:cNvSpPr txBox="1"/>
          <p:nvPr/>
        </p:nvSpPr>
        <p:spPr>
          <a:xfrm>
            <a:off x="6483660" y="1958022"/>
            <a:ext cx="16423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Vous</a:t>
            </a:r>
            <a:endParaRPr/>
          </a:p>
        </p:txBody>
      </p:sp>
      <p:cxnSp>
        <p:nvCxnSpPr>
          <p:cNvPr id="442" name="Google Shape;442;p38"/>
          <p:cNvCxnSpPr/>
          <p:nvPr/>
        </p:nvCxnSpPr>
        <p:spPr>
          <a:xfrm>
            <a:off x="2370338" y="2698413"/>
            <a:ext cx="0" cy="419470"/>
          </a:xfrm>
          <a:prstGeom prst="straightConnector1">
            <a:avLst/>
          </a:prstGeom>
          <a:noFill/>
          <a:ln w="9525" cap="flat" cmpd="sng">
            <a:solidFill>
              <a:schemeClr val="accent1"/>
            </a:solidFill>
            <a:prstDash val="solid"/>
            <a:miter lim="800000"/>
            <a:headEnd type="none" w="sm" len="sm"/>
            <a:tailEnd type="triangle" w="med" len="med"/>
          </a:ln>
        </p:spPr>
      </p:cxnSp>
      <p:cxnSp>
        <p:nvCxnSpPr>
          <p:cNvPr id="443" name="Google Shape;443;p38"/>
          <p:cNvCxnSpPr/>
          <p:nvPr/>
        </p:nvCxnSpPr>
        <p:spPr>
          <a:xfrm>
            <a:off x="2361460" y="3745978"/>
            <a:ext cx="0" cy="417251"/>
          </a:xfrm>
          <a:prstGeom prst="straightConnector1">
            <a:avLst/>
          </a:prstGeom>
          <a:noFill/>
          <a:ln w="9525" cap="flat" cmpd="sng">
            <a:solidFill>
              <a:schemeClr val="accent1"/>
            </a:solidFill>
            <a:prstDash val="solid"/>
            <a:miter lim="800000"/>
            <a:headEnd type="none" w="sm" len="sm"/>
            <a:tailEnd type="triangle" w="med" len="med"/>
          </a:ln>
        </p:spPr>
      </p:cxnSp>
      <p:cxnSp>
        <p:nvCxnSpPr>
          <p:cNvPr id="444" name="Google Shape;444;p38"/>
          <p:cNvCxnSpPr/>
          <p:nvPr/>
        </p:nvCxnSpPr>
        <p:spPr>
          <a:xfrm flipH="1">
            <a:off x="2361460" y="4260883"/>
            <a:ext cx="8878" cy="390617"/>
          </a:xfrm>
          <a:prstGeom prst="straightConnector1">
            <a:avLst/>
          </a:prstGeom>
          <a:noFill/>
          <a:ln w="9525" cap="flat" cmpd="sng">
            <a:solidFill>
              <a:schemeClr val="accent1"/>
            </a:solidFill>
            <a:prstDash val="solid"/>
            <a:miter lim="800000"/>
            <a:headEnd type="none" w="sm" len="sm"/>
            <a:tailEnd type="triangle" w="med" len="med"/>
          </a:ln>
        </p:spPr>
      </p:cxnSp>
      <p:cxnSp>
        <p:nvCxnSpPr>
          <p:cNvPr id="445" name="Google Shape;445;p38"/>
          <p:cNvCxnSpPr/>
          <p:nvPr/>
        </p:nvCxnSpPr>
        <p:spPr>
          <a:xfrm flipH="1">
            <a:off x="2352582" y="4809080"/>
            <a:ext cx="8878" cy="497149"/>
          </a:xfrm>
          <a:prstGeom prst="straightConnector1">
            <a:avLst/>
          </a:prstGeom>
          <a:noFill/>
          <a:ln w="9525" cap="flat" cmpd="sng">
            <a:solidFill>
              <a:schemeClr val="accent1"/>
            </a:solidFill>
            <a:prstDash val="solid"/>
            <a:miter lim="800000"/>
            <a:headEnd type="none" w="sm" len="sm"/>
            <a:tailEnd type="triangle" w="med" len="med"/>
          </a:ln>
        </p:spPr>
      </p:cxnSp>
      <p:cxnSp>
        <p:nvCxnSpPr>
          <p:cNvPr id="446" name="Google Shape;446;p38"/>
          <p:cNvCxnSpPr/>
          <p:nvPr/>
        </p:nvCxnSpPr>
        <p:spPr>
          <a:xfrm>
            <a:off x="2370338" y="3231073"/>
            <a:ext cx="0" cy="355107"/>
          </a:xfrm>
          <a:prstGeom prst="straightConnector1">
            <a:avLst/>
          </a:prstGeom>
          <a:noFill/>
          <a:ln w="9525" cap="flat" cmpd="sng">
            <a:solidFill>
              <a:schemeClr val="accent1"/>
            </a:solidFill>
            <a:prstDash val="solid"/>
            <a:miter lim="800000"/>
            <a:headEnd type="none" w="sm" len="sm"/>
            <a:tailEnd type="triangle" w="med" len="med"/>
          </a:ln>
        </p:spPr>
      </p:cxnSp>
      <p:cxnSp>
        <p:nvCxnSpPr>
          <p:cNvPr id="447" name="Google Shape;447;p38"/>
          <p:cNvCxnSpPr/>
          <p:nvPr/>
        </p:nvCxnSpPr>
        <p:spPr>
          <a:xfrm flipH="1">
            <a:off x="1917578" y="3657201"/>
            <a:ext cx="435004" cy="297402"/>
          </a:xfrm>
          <a:prstGeom prst="straightConnector1">
            <a:avLst/>
          </a:prstGeom>
          <a:noFill/>
          <a:ln w="9525" cap="flat" cmpd="sng">
            <a:solidFill>
              <a:schemeClr val="accent1"/>
            </a:solidFill>
            <a:prstDash val="solid"/>
            <a:miter lim="800000"/>
            <a:headEnd type="none" w="sm" len="sm"/>
            <a:tailEnd type="triangle" w="med" len="med"/>
          </a:ln>
        </p:spPr>
      </p:cxnSp>
      <p:cxnSp>
        <p:nvCxnSpPr>
          <p:cNvPr id="448" name="Google Shape;448;p38"/>
          <p:cNvCxnSpPr/>
          <p:nvPr/>
        </p:nvCxnSpPr>
        <p:spPr>
          <a:xfrm flipH="1">
            <a:off x="1837678" y="3954603"/>
            <a:ext cx="79899" cy="501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449" name="Google Shape;449;p38"/>
          <p:cNvCxnSpPr/>
          <p:nvPr/>
        </p:nvCxnSpPr>
        <p:spPr>
          <a:xfrm>
            <a:off x="1837678" y="4456191"/>
            <a:ext cx="514904" cy="288524"/>
          </a:xfrm>
          <a:prstGeom prst="straightConnector1">
            <a:avLst/>
          </a:prstGeom>
          <a:noFill/>
          <a:ln w="9525" cap="flat" cmpd="sng">
            <a:solidFill>
              <a:schemeClr val="accent1"/>
            </a:solidFill>
            <a:prstDash val="solid"/>
            <a:miter lim="800000"/>
            <a:headEnd type="none" w="sm" len="sm"/>
            <a:tailEnd type="triangle" w="med" len="med"/>
          </a:ln>
        </p:spPr>
      </p:cxnSp>
      <p:cxnSp>
        <p:nvCxnSpPr>
          <p:cNvPr id="450" name="Google Shape;450;p38"/>
          <p:cNvCxnSpPr/>
          <p:nvPr/>
        </p:nvCxnSpPr>
        <p:spPr>
          <a:xfrm>
            <a:off x="6881674" y="2646257"/>
            <a:ext cx="0" cy="41947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1" name="Google Shape;451;p38"/>
          <p:cNvCxnSpPr/>
          <p:nvPr/>
        </p:nvCxnSpPr>
        <p:spPr>
          <a:xfrm>
            <a:off x="6872796" y="3693822"/>
            <a:ext cx="0" cy="417251"/>
          </a:xfrm>
          <a:prstGeom prst="straightConnector1">
            <a:avLst/>
          </a:prstGeom>
          <a:noFill/>
          <a:ln w="9525" cap="flat" cmpd="sng">
            <a:solidFill>
              <a:schemeClr val="accent1"/>
            </a:solidFill>
            <a:prstDash val="solid"/>
            <a:miter lim="800000"/>
            <a:headEnd type="none" w="sm" len="sm"/>
            <a:tailEnd type="triangle" w="med" len="med"/>
          </a:ln>
        </p:spPr>
      </p:cxnSp>
      <p:cxnSp>
        <p:nvCxnSpPr>
          <p:cNvPr id="452" name="Google Shape;452;p38"/>
          <p:cNvCxnSpPr/>
          <p:nvPr/>
        </p:nvCxnSpPr>
        <p:spPr>
          <a:xfrm flipH="1">
            <a:off x="6872796" y="4208727"/>
            <a:ext cx="8878" cy="390617"/>
          </a:xfrm>
          <a:prstGeom prst="straightConnector1">
            <a:avLst/>
          </a:prstGeom>
          <a:noFill/>
          <a:ln w="9525" cap="flat" cmpd="sng">
            <a:solidFill>
              <a:schemeClr val="accent1"/>
            </a:solidFill>
            <a:prstDash val="solid"/>
            <a:miter lim="800000"/>
            <a:headEnd type="none" w="sm" len="sm"/>
            <a:tailEnd type="triangle" w="med" len="med"/>
          </a:ln>
        </p:spPr>
      </p:cxnSp>
      <p:cxnSp>
        <p:nvCxnSpPr>
          <p:cNvPr id="453" name="Google Shape;453;p38"/>
          <p:cNvCxnSpPr/>
          <p:nvPr/>
        </p:nvCxnSpPr>
        <p:spPr>
          <a:xfrm flipH="1">
            <a:off x="6863918" y="4756924"/>
            <a:ext cx="8878" cy="497149"/>
          </a:xfrm>
          <a:prstGeom prst="straightConnector1">
            <a:avLst/>
          </a:prstGeom>
          <a:noFill/>
          <a:ln w="9525" cap="flat" cmpd="sng">
            <a:solidFill>
              <a:schemeClr val="accent1"/>
            </a:solidFill>
            <a:prstDash val="solid"/>
            <a:miter lim="800000"/>
            <a:headEnd type="none" w="sm" len="sm"/>
            <a:tailEnd type="triangle" w="med" len="med"/>
          </a:ln>
        </p:spPr>
      </p:cxnSp>
      <p:cxnSp>
        <p:nvCxnSpPr>
          <p:cNvPr id="454" name="Google Shape;454;p38"/>
          <p:cNvCxnSpPr/>
          <p:nvPr/>
        </p:nvCxnSpPr>
        <p:spPr>
          <a:xfrm>
            <a:off x="6881674" y="3178917"/>
            <a:ext cx="0" cy="355107"/>
          </a:xfrm>
          <a:prstGeom prst="straightConnector1">
            <a:avLst/>
          </a:prstGeom>
          <a:noFill/>
          <a:ln w="9525" cap="flat" cmpd="sng">
            <a:solidFill>
              <a:schemeClr val="accent1"/>
            </a:solidFill>
            <a:prstDash val="solid"/>
            <a:miter lim="800000"/>
            <a:headEnd type="none" w="sm" len="sm"/>
            <a:tailEnd type="triangle" w="med" len="med"/>
          </a:ln>
        </p:spPr>
      </p:cxnSp>
      <p:cxnSp>
        <p:nvCxnSpPr>
          <p:cNvPr id="455" name="Google Shape;455;p38"/>
          <p:cNvCxnSpPr/>
          <p:nvPr/>
        </p:nvCxnSpPr>
        <p:spPr>
          <a:xfrm flipH="1">
            <a:off x="6428914" y="3605045"/>
            <a:ext cx="435004" cy="297402"/>
          </a:xfrm>
          <a:prstGeom prst="straightConnector1">
            <a:avLst/>
          </a:prstGeom>
          <a:noFill/>
          <a:ln w="9525" cap="flat" cmpd="sng">
            <a:solidFill>
              <a:schemeClr val="accent1"/>
            </a:solidFill>
            <a:prstDash val="solid"/>
            <a:miter lim="800000"/>
            <a:headEnd type="none" w="sm" len="sm"/>
            <a:tailEnd type="triangle" w="med" len="med"/>
          </a:ln>
        </p:spPr>
      </p:cxnSp>
      <p:cxnSp>
        <p:nvCxnSpPr>
          <p:cNvPr id="456" name="Google Shape;456;p38"/>
          <p:cNvCxnSpPr/>
          <p:nvPr/>
        </p:nvCxnSpPr>
        <p:spPr>
          <a:xfrm flipH="1">
            <a:off x="6349014" y="3902447"/>
            <a:ext cx="79899" cy="501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457" name="Google Shape;457;p38"/>
          <p:cNvCxnSpPr/>
          <p:nvPr/>
        </p:nvCxnSpPr>
        <p:spPr>
          <a:xfrm>
            <a:off x="6349014" y="4404035"/>
            <a:ext cx="514904" cy="288524"/>
          </a:xfrm>
          <a:prstGeom prst="straightConnector1">
            <a:avLst/>
          </a:prstGeom>
          <a:noFill/>
          <a:ln w="9525" cap="flat" cmpd="sng">
            <a:solidFill>
              <a:schemeClr val="accent1"/>
            </a:solidFill>
            <a:prstDash val="solid"/>
            <a:miter lim="800000"/>
            <a:headEnd type="none" w="sm" len="sm"/>
            <a:tailEnd type="triangle" w="med" len="med"/>
          </a:ln>
        </p:spPr>
      </p:cxnSp>
      <p:sp>
        <p:nvSpPr>
          <p:cNvPr id="458" name="Google Shape;458;p38"/>
          <p:cNvSpPr/>
          <p:nvPr/>
        </p:nvSpPr>
        <p:spPr>
          <a:xfrm>
            <a:off x="1222529" y="1650848"/>
            <a:ext cx="2184278" cy="949911"/>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38"/>
          <p:cNvSpPr/>
          <p:nvPr/>
        </p:nvSpPr>
        <p:spPr>
          <a:xfrm>
            <a:off x="6010179" y="1779575"/>
            <a:ext cx="1642369" cy="753492"/>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60" name="Google Shape;460;p38"/>
          <p:cNvCxnSpPr/>
          <p:nvPr/>
        </p:nvCxnSpPr>
        <p:spPr>
          <a:xfrm>
            <a:off x="3645024" y="3954603"/>
            <a:ext cx="1725966" cy="0"/>
          </a:xfrm>
          <a:prstGeom prst="straightConnector1">
            <a:avLst/>
          </a:prstGeom>
          <a:noFill/>
          <a:ln w="9525" cap="flat" cmpd="sng">
            <a:solidFill>
              <a:schemeClr val="accent1"/>
            </a:solidFill>
            <a:prstDash val="solid"/>
            <a:miter lim="800000"/>
            <a:headEnd type="none" w="sm" len="sm"/>
            <a:tailEnd type="triangle" w="med" len="med"/>
          </a:ln>
        </p:spPr>
      </p:cxnSp>
      <p:sp>
        <p:nvSpPr>
          <p:cNvPr id="461" name="Google Shape;461;p38"/>
          <p:cNvSpPr txBox="1"/>
          <p:nvPr/>
        </p:nvSpPr>
        <p:spPr>
          <a:xfrm>
            <a:off x="3362789" y="3561312"/>
            <a:ext cx="226528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1800">
                <a:solidFill>
                  <a:srgbClr val="0070C0"/>
                </a:solidFill>
                <a:latin typeface="Calibri"/>
                <a:ea typeface="Calibri"/>
                <a:cs typeface="Calibri"/>
                <a:sym typeface="Calibri"/>
              </a:rPr>
              <a:t>Fork  =  dupliquer</a:t>
            </a:r>
            <a:endParaRPr/>
          </a:p>
        </p:txBody>
      </p:sp>
      <p:cxnSp>
        <p:nvCxnSpPr>
          <p:cNvPr id="462" name="Google Shape;462;p38"/>
          <p:cNvCxnSpPr/>
          <p:nvPr/>
        </p:nvCxnSpPr>
        <p:spPr>
          <a:xfrm>
            <a:off x="6881674" y="5306229"/>
            <a:ext cx="247095" cy="410592"/>
          </a:xfrm>
          <a:prstGeom prst="straightConnector1">
            <a:avLst/>
          </a:prstGeom>
          <a:noFill/>
          <a:ln w="9525" cap="flat" cmpd="sng">
            <a:solidFill>
              <a:srgbClr val="00B050"/>
            </a:solidFill>
            <a:prstDash val="solid"/>
            <a:miter lim="800000"/>
            <a:headEnd type="none" w="sm" len="sm"/>
            <a:tailEnd type="triangle" w="med" len="med"/>
          </a:ln>
        </p:spPr>
      </p:cxnSp>
      <p:cxnSp>
        <p:nvCxnSpPr>
          <p:cNvPr id="463" name="Google Shape;463;p38"/>
          <p:cNvCxnSpPr/>
          <p:nvPr/>
        </p:nvCxnSpPr>
        <p:spPr>
          <a:xfrm>
            <a:off x="7128769" y="5742344"/>
            <a:ext cx="72501" cy="308607"/>
          </a:xfrm>
          <a:prstGeom prst="straightConnector1">
            <a:avLst/>
          </a:prstGeom>
          <a:noFill/>
          <a:ln w="9525" cap="flat" cmpd="sng">
            <a:solidFill>
              <a:srgbClr val="00B050"/>
            </a:solidFill>
            <a:prstDash val="solid"/>
            <a:miter lim="800000"/>
            <a:headEnd type="none" w="sm" len="sm"/>
            <a:tailEnd type="triangle" w="med" len="med"/>
          </a:ln>
        </p:spPr>
      </p:cxnSp>
      <p:cxnSp>
        <p:nvCxnSpPr>
          <p:cNvPr id="464" name="Google Shape;464;p38"/>
          <p:cNvCxnSpPr/>
          <p:nvPr/>
        </p:nvCxnSpPr>
        <p:spPr>
          <a:xfrm>
            <a:off x="7201270" y="6050951"/>
            <a:ext cx="0" cy="372755"/>
          </a:xfrm>
          <a:prstGeom prst="straightConnector1">
            <a:avLst/>
          </a:prstGeom>
          <a:noFill/>
          <a:ln w="9525" cap="flat" cmpd="sng">
            <a:solidFill>
              <a:srgbClr val="00B050"/>
            </a:solidFill>
            <a:prstDash val="solid"/>
            <a:miter lim="800000"/>
            <a:headEnd type="none" w="sm" len="sm"/>
            <a:tailEnd type="triangle" w="med" len="med"/>
          </a:ln>
        </p:spPr>
      </p:cxnSp>
      <p:sp>
        <p:nvSpPr>
          <p:cNvPr id="465" name="Google Shape;465;p38"/>
          <p:cNvSpPr txBox="1"/>
          <p:nvPr/>
        </p:nvSpPr>
        <p:spPr>
          <a:xfrm>
            <a:off x="7569924" y="5346405"/>
            <a:ext cx="4128117" cy="1015663"/>
          </a:xfrm>
          <a:prstGeom prst="rect">
            <a:avLst/>
          </a:prstGeom>
          <a:noFill/>
          <a:ln w="9525"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Idée Fantastique que vous venez de mettre au point.  Vous souhaitez la proposer au programmeur comme contribution</a:t>
            </a:r>
            <a:endParaRPr/>
          </a:p>
        </p:txBody>
      </p:sp>
      <p:cxnSp>
        <p:nvCxnSpPr>
          <p:cNvPr id="466" name="Google Shape;466;p38"/>
          <p:cNvCxnSpPr/>
          <p:nvPr/>
        </p:nvCxnSpPr>
        <p:spPr>
          <a:xfrm rot="10800000">
            <a:off x="2704013" y="5977475"/>
            <a:ext cx="3761174" cy="0"/>
          </a:xfrm>
          <a:prstGeom prst="straightConnector1">
            <a:avLst/>
          </a:prstGeom>
          <a:noFill/>
          <a:ln w="9525" cap="flat" cmpd="sng">
            <a:solidFill>
              <a:srgbClr val="00B050"/>
            </a:solidFill>
            <a:prstDash val="solid"/>
            <a:miter lim="800000"/>
            <a:headEnd type="none" w="sm" len="sm"/>
            <a:tailEnd type="triangle" w="med" len="med"/>
          </a:ln>
        </p:spPr>
      </p:cxnSp>
      <p:sp>
        <p:nvSpPr>
          <p:cNvPr id="467" name="Google Shape;467;p38"/>
          <p:cNvSpPr txBox="1"/>
          <p:nvPr/>
        </p:nvSpPr>
        <p:spPr>
          <a:xfrm>
            <a:off x="3155042" y="4564677"/>
            <a:ext cx="2859116" cy="1200329"/>
          </a:xfrm>
          <a:prstGeom prst="rect">
            <a:avLst/>
          </a:prstGeom>
          <a:noFill/>
          <a:ln w="9525"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À lui d’accepter votre </a:t>
            </a:r>
            <a:r>
              <a:rPr lang="fr-CA" sz="1800">
                <a:solidFill>
                  <a:srgbClr val="00B050"/>
                </a:solidFill>
                <a:latin typeface="Calibri"/>
                <a:ea typeface="Calibri"/>
                <a:cs typeface="Calibri"/>
                <a:sym typeface="Calibri"/>
              </a:rPr>
              <a:t>Pull Request </a:t>
            </a:r>
            <a:r>
              <a:rPr lang="fr-CA" sz="1800">
                <a:solidFill>
                  <a:schemeClr val="dk1"/>
                </a:solidFill>
                <a:latin typeface="Calibri"/>
                <a:ea typeface="Calibri"/>
                <a:cs typeface="Calibri"/>
                <a:sym typeface="Calibri"/>
              </a:rPr>
              <a:t>ou non. Exactement comme votre branche 2 et branche main vue tantôt</a:t>
            </a:r>
            <a:endParaRPr/>
          </a:p>
        </p:txBody>
      </p:sp>
      <p:cxnSp>
        <p:nvCxnSpPr>
          <p:cNvPr id="468" name="Google Shape;468;p38"/>
          <p:cNvCxnSpPr/>
          <p:nvPr/>
        </p:nvCxnSpPr>
        <p:spPr>
          <a:xfrm>
            <a:off x="2352582" y="5414980"/>
            <a:ext cx="0" cy="457524"/>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9"/>
          <p:cNvSpPr txBox="1">
            <a:spLocks noGrp="1"/>
          </p:cNvSpPr>
          <p:nvPr>
            <p:ph type="title"/>
          </p:nvPr>
        </p:nvSpPr>
        <p:spPr>
          <a:xfrm>
            <a:off x="838200" y="365125"/>
            <a:ext cx="10515600" cy="7925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La rubrique : Issues</a:t>
            </a:r>
            <a:endParaRPr/>
          </a:p>
        </p:txBody>
      </p:sp>
      <p:sp>
        <p:nvSpPr>
          <p:cNvPr id="474" name="Google Shape;474;p39"/>
          <p:cNvSpPr txBox="1">
            <a:spLocks noGrp="1"/>
          </p:cNvSpPr>
          <p:nvPr>
            <p:ph type="body" idx="1"/>
          </p:nvPr>
        </p:nvSpPr>
        <p:spPr>
          <a:xfrm>
            <a:off x="695322" y="1847428"/>
            <a:ext cx="5476878" cy="3852862"/>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fr-CA" sz="2400"/>
              <a:t>« Issues » c’est un endroit où laisser un commentaire à propos d’un projet. Il est généralement relié aux Bogues.</a:t>
            </a:r>
            <a:endParaRPr/>
          </a:p>
          <a:p>
            <a:pPr marL="228600" lvl="0" indent="-87629" algn="just" rtl="0">
              <a:lnSpc>
                <a:spcPct val="90000"/>
              </a:lnSpc>
              <a:spcBef>
                <a:spcPts val="1000"/>
              </a:spcBef>
              <a:spcAft>
                <a:spcPts val="0"/>
              </a:spcAft>
              <a:buClr>
                <a:schemeClr val="dk1"/>
              </a:buClr>
              <a:buSzPct val="100000"/>
              <a:buNone/>
            </a:pPr>
            <a:endParaRPr sz="2400"/>
          </a:p>
          <a:p>
            <a:pPr marL="228600" lvl="0" indent="-228600" algn="just" rtl="0">
              <a:lnSpc>
                <a:spcPct val="90000"/>
              </a:lnSpc>
              <a:spcBef>
                <a:spcPts val="1000"/>
              </a:spcBef>
              <a:spcAft>
                <a:spcPts val="0"/>
              </a:spcAft>
              <a:buClr>
                <a:schemeClr val="dk1"/>
              </a:buClr>
              <a:buSzPct val="100000"/>
              <a:buChar char="•"/>
            </a:pPr>
            <a:r>
              <a:rPr lang="fr-CA" sz="2400"/>
              <a:t>On peut aussi utiliser « Issues » pour poser des questions.</a:t>
            </a:r>
            <a:endParaRPr/>
          </a:p>
          <a:p>
            <a:pPr marL="228600" lvl="0" indent="-87629" algn="just" rtl="0">
              <a:lnSpc>
                <a:spcPct val="90000"/>
              </a:lnSpc>
              <a:spcBef>
                <a:spcPts val="1000"/>
              </a:spcBef>
              <a:spcAft>
                <a:spcPts val="0"/>
              </a:spcAft>
              <a:buClr>
                <a:schemeClr val="dk1"/>
              </a:buClr>
              <a:buSzPct val="100000"/>
              <a:buNone/>
            </a:pPr>
            <a:endParaRPr sz="2400"/>
          </a:p>
          <a:p>
            <a:pPr marL="228600" lvl="0" indent="-228600" algn="just" rtl="0">
              <a:lnSpc>
                <a:spcPct val="90000"/>
              </a:lnSpc>
              <a:spcBef>
                <a:spcPts val="1000"/>
              </a:spcBef>
              <a:spcAft>
                <a:spcPts val="0"/>
              </a:spcAft>
              <a:buClr>
                <a:schemeClr val="dk1"/>
              </a:buClr>
              <a:buSzPct val="100000"/>
              <a:buChar char="•"/>
            </a:pPr>
            <a:r>
              <a:rPr lang="fr-CA" sz="2400"/>
              <a:t>Vous pouvez ajouter une image avec un print-screen.</a:t>
            </a:r>
            <a:endParaRPr/>
          </a:p>
          <a:p>
            <a:pPr marL="0" lvl="0" indent="0" algn="just" rtl="0">
              <a:lnSpc>
                <a:spcPct val="90000"/>
              </a:lnSpc>
              <a:spcBef>
                <a:spcPts val="1000"/>
              </a:spcBef>
              <a:spcAft>
                <a:spcPts val="0"/>
              </a:spcAft>
              <a:buClr>
                <a:schemeClr val="dk1"/>
              </a:buClr>
              <a:buSzPct val="100000"/>
              <a:buNone/>
            </a:pPr>
            <a:endParaRPr sz="2400"/>
          </a:p>
          <a:p>
            <a:pPr marL="228600" lvl="0" indent="-228600" algn="just" rtl="0">
              <a:lnSpc>
                <a:spcPct val="90000"/>
              </a:lnSpc>
              <a:spcBef>
                <a:spcPts val="1000"/>
              </a:spcBef>
              <a:spcAft>
                <a:spcPts val="0"/>
              </a:spcAft>
              <a:buClr>
                <a:schemeClr val="dk1"/>
              </a:buClr>
              <a:buSzPct val="100000"/>
              <a:buChar char="•"/>
            </a:pPr>
            <a:r>
              <a:rPr lang="fr-CA" sz="2400"/>
              <a:t>Vous pouvez cliquer sur preview pour voir l’image.</a:t>
            </a:r>
            <a:endParaRPr/>
          </a:p>
          <a:p>
            <a:pPr marL="228600" lvl="0" indent="-87629" algn="just" rtl="0">
              <a:lnSpc>
                <a:spcPct val="90000"/>
              </a:lnSpc>
              <a:spcBef>
                <a:spcPts val="1000"/>
              </a:spcBef>
              <a:spcAft>
                <a:spcPts val="0"/>
              </a:spcAft>
              <a:buClr>
                <a:schemeClr val="dk1"/>
              </a:buClr>
              <a:buSzPct val="100000"/>
              <a:buNone/>
            </a:pPr>
            <a:endParaRPr sz="2400"/>
          </a:p>
          <a:p>
            <a:pPr marL="228600" lvl="0" indent="-87629" algn="just" rtl="0">
              <a:lnSpc>
                <a:spcPct val="90000"/>
              </a:lnSpc>
              <a:spcBef>
                <a:spcPts val="1000"/>
              </a:spcBef>
              <a:spcAft>
                <a:spcPts val="0"/>
              </a:spcAft>
              <a:buClr>
                <a:schemeClr val="dk1"/>
              </a:buClr>
              <a:buSzPct val="100000"/>
              <a:buNone/>
            </a:pPr>
            <a:endParaRPr sz="2400"/>
          </a:p>
          <a:p>
            <a:pPr marL="228600" lvl="0" indent="-64135" algn="l" rtl="0">
              <a:lnSpc>
                <a:spcPct val="90000"/>
              </a:lnSpc>
              <a:spcBef>
                <a:spcPts val="1000"/>
              </a:spcBef>
              <a:spcAft>
                <a:spcPts val="0"/>
              </a:spcAft>
              <a:buClr>
                <a:schemeClr val="dk1"/>
              </a:buClr>
              <a:buSzPct val="100000"/>
              <a:buNone/>
            </a:pPr>
            <a:endParaRPr/>
          </a:p>
        </p:txBody>
      </p:sp>
      <p:pic>
        <p:nvPicPr>
          <p:cNvPr id="475" name="Google Shape;475;p39"/>
          <p:cNvPicPr preferRelativeResize="0"/>
          <p:nvPr/>
        </p:nvPicPr>
        <p:blipFill rotWithShape="1">
          <a:blip r:embed="rId3">
            <a:alphaModFix/>
          </a:blip>
          <a:srcRect l="14844" t="21666" r="32422" b="34166"/>
          <a:stretch/>
        </p:blipFill>
        <p:spPr>
          <a:xfrm>
            <a:off x="6648450" y="1847427"/>
            <a:ext cx="4933950" cy="2173660"/>
          </a:xfrm>
          <a:prstGeom prst="rect">
            <a:avLst/>
          </a:prstGeom>
          <a:noFill/>
          <a:ln w="9525" cap="flat" cmpd="sng">
            <a:solidFill>
              <a:srgbClr val="0070C0"/>
            </a:solidFill>
            <a:prstDash val="solid"/>
            <a:round/>
            <a:headEnd type="none" w="sm" len="sm"/>
            <a:tailEnd type="none" w="sm" len="sm"/>
          </a:ln>
        </p:spPr>
      </p:pic>
      <p:pic>
        <p:nvPicPr>
          <p:cNvPr id="476" name="Google Shape;476;p39"/>
          <p:cNvPicPr preferRelativeResize="0"/>
          <p:nvPr/>
        </p:nvPicPr>
        <p:blipFill rotWithShape="1">
          <a:blip r:embed="rId4">
            <a:alphaModFix/>
          </a:blip>
          <a:srcRect l="14845" t="21535" r="31902" b="25916"/>
          <a:stretch/>
        </p:blipFill>
        <p:spPr>
          <a:xfrm>
            <a:off x="7629525" y="4298712"/>
            <a:ext cx="3952875" cy="2194164"/>
          </a:xfrm>
          <a:prstGeom prst="rect">
            <a:avLst/>
          </a:prstGeom>
          <a:noFill/>
          <a:ln w="9525" cap="flat" cmpd="sng">
            <a:solidFill>
              <a:srgbClr val="0070C0"/>
            </a:solidFill>
            <a:prstDash val="solid"/>
            <a:round/>
            <a:headEnd type="none" w="sm" len="sm"/>
            <a:tailEnd type="none" w="sm" len="sm"/>
          </a:ln>
        </p:spPr>
      </p:pic>
      <p:cxnSp>
        <p:nvCxnSpPr>
          <p:cNvPr id="477" name="Google Shape;477;p39"/>
          <p:cNvCxnSpPr/>
          <p:nvPr/>
        </p:nvCxnSpPr>
        <p:spPr>
          <a:xfrm>
            <a:off x="8267700" y="2724150"/>
            <a:ext cx="933450" cy="2400300"/>
          </a:xfrm>
          <a:prstGeom prst="straightConnector1">
            <a:avLst/>
          </a:prstGeom>
          <a:noFill/>
          <a:ln w="9525" cap="flat" cmpd="sng">
            <a:solidFill>
              <a:srgbClr val="FFC000"/>
            </a:solidFill>
            <a:prstDash val="solid"/>
            <a:miter lim="800000"/>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838200" y="365125"/>
            <a:ext cx="10515600" cy="7623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Mise en situation </a:t>
            </a:r>
            <a:endParaRPr/>
          </a:p>
        </p:txBody>
      </p:sp>
      <p:sp>
        <p:nvSpPr>
          <p:cNvPr id="103" name="Google Shape;103;p4"/>
          <p:cNvSpPr txBox="1">
            <a:spLocks noGrp="1"/>
          </p:cNvSpPr>
          <p:nvPr>
            <p:ph type="body" idx="1"/>
          </p:nvPr>
        </p:nvSpPr>
        <p:spPr>
          <a:xfrm>
            <a:off x="838200" y="1127464"/>
            <a:ext cx="10515600" cy="5273336"/>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fr-CA"/>
              <a:t>Je commencez un travail, et je pense à plein de choses en même temps. Dans ce travail, à la page 5, je dessine un dinosaure; un dinosaure que je dois colorier, décider s’il faut lui donner des bras ou des ailes, ou des bras et des ailes, je lui donne des poils, des plumes ou une peau imperméable, .. Jusque là, </a:t>
            </a:r>
            <a:r>
              <a:rPr lang="fr-CA">
                <a:solidFill>
                  <a:srgbClr val="00B050"/>
                </a:solidFill>
              </a:rPr>
              <a:t>avec</a:t>
            </a:r>
            <a:r>
              <a:rPr lang="fr-CA"/>
              <a:t> </a:t>
            </a:r>
            <a:r>
              <a:rPr lang="fr-CA">
                <a:solidFill>
                  <a:srgbClr val="00B050"/>
                </a:solidFill>
              </a:rPr>
              <a:t>le Drive</a:t>
            </a:r>
            <a:r>
              <a:rPr lang="fr-CA"/>
              <a:t>, je dois </a:t>
            </a:r>
            <a:r>
              <a:rPr lang="fr-CA">
                <a:solidFill>
                  <a:srgbClr val="00B050"/>
                </a:solidFill>
              </a:rPr>
              <a:t>faire un choix linéaire</a:t>
            </a:r>
            <a:r>
              <a:rPr lang="fr-CA"/>
              <a:t>: Je le colorie en vert, je lui donne des pattes et des ailes, je lui fais cracher du feu, …je suis en train de décrire un «  dragon » en éliminant toutes les autres possibilités. Bonnes nouvelle : </a:t>
            </a:r>
            <a:r>
              <a:rPr lang="fr-CA">
                <a:solidFill>
                  <a:srgbClr val="0070C0"/>
                </a:solidFill>
              </a:rPr>
              <a:t>avec Git et Github</a:t>
            </a:r>
            <a:r>
              <a:rPr lang="fr-CA"/>
              <a:t>, je peux me permettre d’avoir un dragon qui crache le feu, et un qui n’en crache pas, un dragon bleu et un vert, un avec un bec, et un avec des cros, .. Et même avant de décider que ce serait un dragon, c’était d’abord un reptile dans une version plus ancienne; je peux donc à partir d’une version plus ancienne, décrire un crocodile, et dans une version beaucoup plus ancienne, décrire une baleine. Cette dernière baleine, dans des versions plus récentes, pourra être soit bleue, ou soit brune, sachant que je peux produire les 2 copies : </a:t>
            </a:r>
            <a:r>
              <a:rPr lang="fr-CA">
                <a:solidFill>
                  <a:srgbClr val="0070C0"/>
                </a:solidFill>
              </a:rPr>
              <a:t>Avec Git, je peux écrire plusieurs histoires</a:t>
            </a:r>
            <a:r>
              <a:rPr lang="fr-CA"/>
              <a:t>. </a:t>
            </a:r>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483" name="Google Shape;483;p40"/>
          <p:cNvPicPr preferRelativeResize="0">
            <a:picLocks noGrp="1"/>
          </p:cNvPicPr>
          <p:nvPr>
            <p:ph type="body" idx="1"/>
          </p:nvPr>
        </p:nvPicPr>
        <p:blipFill rotWithShape="1">
          <a:blip r:embed="rId3">
            <a:alphaModFix/>
          </a:blip>
          <a:srcRect l="26078" t="32158" r="32185" b="30319"/>
          <a:stretch/>
        </p:blipFill>
        <p:spPr>
          <a:xfrm>
            <a:off x="381000" y="657225"/>
            <a:ext cx="7429500" cy="3590924"/>
          </a:xfrm>
          <a:prstGeom prst="rect">
            <a:avLst/>
          </a:prstGeom>
          <a:noFill/>
          <a:ln w="9525" cap="flat" cmpd="sng">
            <a:solidFill>
              <a:srgbClr val="0070C0"/>
            </a:solidFill>
            <a:prstDash val="solid"/>
            <a:round/>
            <a:headEnd type="none" w="sm" len="sm"/>
            <a:tailEnd type="none" w="sm" len="sm"/>
          </a:ln>
        </p:spPr>
      </p:pic>
      <p:pic>
        <p:nvPicPr>
          <p:cNvPr id="484" name="Google Shape;484;p40"/>
          <p:cNvPicPr preferRelativeResize="0"/>
          <p:nvPr/>
        </p:nvPicPr>
        <p:blipFill rotWithShape="1">
          <a:blip r:embed="rId4">
            <a:alphaModFix/>
          </a:blip>
          <a:srcRect l="23041" t="32185" r="32408" b="26344"/>
          <a:stretch/>
        </p:blipFill>
        <p:spPr>
          <a:xfrm>
            <a:off x="4095516" y="2590800"/>
            <a:ext cx="7258284" cy="3800475"/>
          </a:xfrm>
          <a:prstGeom prst="rect">
            <a:avLst/>
          </a:prstGeom>
          <a:noFill/>
          <a:ln w="9525" cap="flat" cmpd="sng">
            <a:solidFill>
              <a:srgbClr val="0070C0"/>
            </a:solidFill>
            <a:prstDash val="solid"/>
            <a:round/>
            <a:headEnd type="none" w="sm" len="sm"/>
            <a:tailEnd type="none" w="sm" len="sm"/>
          </a:ln>
        </p:spPr>
      </p:pic>
      <p:sp>
        <p:nvSpPr>
          <p:cNvPr id="485" name="Google Shape;485;p40"/>
          <p:cNvSpPr txBox="1"/>
          <p:nvPr/>
        </p:nvSpPr>
        <p:spPr>
          <a:xfrm>
            <a:off x="542925" y="4667547"/>
            <a:ext cx="2857500" cy="1200329"/>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Vous pouvez ajouter un lien hypertexte pour la référence, ... en suivant ce formatage</a:t>
            </a:r>
            <a:endParaRPr/>
          </a:p>
        </p:txBody>
      </p:sp>
      <p:cxnSp>
        <p:nvCxnSpPr>
          <p:cNvPr id="486" name="Google Shape;486;p40"/>
          <p:cNvCxnSpPr>
            <a:endCxn id="485" idx="0"/>
          </p:cNvCxnSpPr>
          <p:nvPr/>
        </p:nvCxnSpPr>
        <p:spPr>
          <a:xfrm>
            <a:off x="1143075" y="2452647"/>
            <a:ext cx="828600" cy="2214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87" name="Google Shape;487;p40"/>
          <p:cNvCxnSpPr>
            <a:stCxn id="485" idx="3"/>
          </p:cNvCxnSpPr>
          <p:nvPr/>
        </p:nvCxnSpPr>
        <p:spPr>
          <a:xfrm>
            <a:off x="3400425" y="5267711"/>
            <a:ext cx="1133400" cy="456900"/>
          </a:xfrm>
          <a:prstGeom prst="straightConnector1">
            <a:avLst/>
          </a:prstGeom>
          <a:noFill/>
          <a:ln w="9525" cap="flat" cmpd="sng">
            <a:solidFill>
              <a:schemeClr val="accent1"/>
            </a:solidFill>
            <a:prstDash val="solid"/>
            <a:miter lim="800000"/>
            <a:headEnd type="none" w="sm" len="sm"/>
            <a:tailEnd type="triangle" w="med" len="med"/>
          </a:ln>
        </p:spPr>
      </p:cxnSp>
      <p:sp>
        <p:nvSpPr>
          <p:cNvPr id="488" name="Google Shape;488;p40"/>
          <p:cNvSpPr txBox="1"/>
          <p:nvPr/>
        </p:nvSpPr>
        <p:spPr>
          <a:xfrm>
            <a:off x="542925" y="5972949"/>
            <a:ext cx="2857500" cy="646331"/>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Toutes les informations du style vous sont données ici</a:t>
            </a:r>
            <a:endParaRPr/>
          </a:p>
        </p:txBody>
      </p:sp>
      <p:cxnSp>
        <p:nvCxnSpPr>
          <p:cNvPr id="489" name="Google Shape;489;p40"/>
          <p:cNvCxnSpPr>
            <a:stCxn id="488" idx="3"/>
          </p:cNvCxnSpPr>
          <p:nvPr/>
        </p:nvCxnSpPr>
        <p:spPr>
          <a:xfrm rot="10800000" flipH="1">
            <a:off x="3400425" y="6186314"/>
            <a:ext cx="1133400" cy="1098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495" name="Google Shape;495;p41"/>
          <p:cNvPicPr preferRelativeResize="0">
            <a:picLocks noGrp="1"/>
          </p:cNvPicPr>
          <p:nvPr>
            <p:ph type="body" idx="1"/>
          </p:nvPr>
        </p:nvPicPr>
        <p:blipFill rotWithShape="1">
          <a:blip r:embed="rId3">
            <a:alphaModFix/>
          </a:blip>
          <a:srcRect l="19167" t="15987" r="20697" b="5055"/>
          <a:stretch/>
        </p:blipFill>
        <p:spPr>
          <a:xfrm>
            <a:off x="1015753" y="0"/>
            <a:ext cx="9291221" cy="6862029"/>
          </a:xfrm>
          <a:prstGeom prst="rect">
            <a:avLst/>
          </a:prstGeom>
          <a:noFill/>
          <a:ln>
            <a:noFill/>
          </a:ln>
        </p:spPr>
      </p:pic>
      <p:sp>
        <p:nvSpPr>
          <p:cNvPr id="496" name="Google Shape;496;p41"/>
          <p:cNvSpPr txBox="1"/>
          <p:nvPr/>
        </p:nvSpPr>
        <p:spPr>
          <a:xfrm>
            <a:off x="10662082" y="2681056"/>
            <a:ext cx="1180730" cy="2031325"/>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400">
                <a:solidFill>
                  <a:schemeClr val="dk1"/>
                </a:solidFill>
                <a:latin typeface="Calibri"/>
                <a:ea typeface="Calibri"/>
                <a:cs typeface="Calibri"/>
                <a:sym typeface="Calibri"/>
              </a:rPr>
              <a:t>Vous pouvez y mettre un libellé, définir le projet lié à ce problème, … en jouant avec les options à droite.</a:t>
            </a:r>
            <a:endParaRPr/>
          </a:p>
        </p:txBody>
      </p:sp>
      <p:sp>
        <p:nvSpPr>
          <p:cNvPr id="497" name="Google Shape;497;p41"/>
          <p:cNvSpPr/>
          <p:nvPr/>
        </p:nvSpPr>
        <p:spPr>
          <a:xfrm>
            <a:off x="7821227" y="639192"/>
            <a:ext cx="2734323" cy="6125592"/>
          </a:xfrm>
          <a:prstGeom prst="roundRect">
            <a:avLst>
              <a:gd name="adj" fmla="val 16667"/>
            </a:avLst>
          </a:prstGeom>
          <a:noFill/>
          <a:ln w="190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2"/>
          <p:cNvSpPr txBox="1">
            <a:spLocks noGrp="1"/>
          </p:cNvSpPr>
          <p:nvPr>
            <p:ph type="title"/>
          </p:nvPr>
        </p:nvSpPr>
        <p:spPr>
          <a:xfrm>
            <a:off x="838200" y="365125"/>
            <a:ext cx="10515600" cy="6646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pic>
        <p:nvPicPr>
          <p:cNvPr id="503" name="Google Shape;503;p42"/>
          <p:cNvPicPr preferRelativeResize="0">
            <a:picLocks noGrp="1"/>
          </p:cNvPicPr>
          <p:nvPr>
            <p:ph type="body" idx="1"/>
          </p:nvPr>
        </p:nvPicPr>
        <p:blipFill rotWithShape="1">
          <a:blip r:embed="rId3">
            <a:alphaModFix/>
          </a:blip>
          <a:srcRect l="7001" t="21495" r="20353" b="37699"/>
          <a:stretch/>
        </p:blipFill>
        <p:spPr>
          <a:xfrm>
            <a:off x="838200" y="1432876"/>
            <a:ext cx="7944775" cy="2510198"/>
          </a:xfrm>
          <a:prstGeom prst="rect">
            <a:avLst/>
          </a:prstGeom>
          <a:noFill/>
          <a:ln w="9525" cap="flat" cmpd="sng">
            <a:solidFill>
              <a:srgbClr val="0070C0"/>
            </a:solidFill>
            <a:prstDash val="solid"/>
            <a:round/>
            <a:headEnd type="none" w="sm" len="sm"/>
            <a:tailEnd type="none" w="sm" len="sm"/>
          </a:ln>
        </p:spPr>
      </p:pic>
      <p:sp>
        <p:nvSpPr>
          <p:cNvPr id="504" name="Google Shape;504;p42"/>
          <p:cNvSpPr txBox="1"/>
          <p:nvPr/>
        </p:nvSpPr>
        <p:spPr>
          <a:xfrm>
            <a:off x="838201" y="4346140"/>
            <a:ext cx="1051560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Voici la liste des différents problèmes soumis.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Un problème est ouvert jusqu’à ce qu’il soit fermé. Quand il est résolu, il est fermé.</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Un visiteur peut soumettre un problème sur n’importe quel projet.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C’est le propriétaire du projet, ou celui qui a ouvert le problème qui peut fermer le problème.</a:t>
            </a:r>
            <a:endParaRPr/>
          </a:p>
        </p:txBody>
      </p:sp>
      <p:sp>
        <p:nvSpPr>
          <p:cNvPr id="505" name="Google Shape;505;p42"/>
          <p:cNvSpPr/>
          <p:nvPr/>
        </p:nvSpPr>
        <p:spPr>
          <a:xfrm>
            <a:off x="1681579" y="2276291"/>
            <a:ext cx="2423604" cy="441664"/>
          </a:xfrm>
          <a:prstGeom prst="ellipse">
            <a:avLst/>
          </a:prstGeom>
          <a:noFill/>
          <a:ln w="190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3"/>
          <p:cNvSpPr txBox="1">
            <a:spLocks noGrp="1"/>
          </p:cNvSpPr>
          <p:nvPr>
            <p:ph type="title"/>
          </p:nvPr>
        </p:nvSpPr>
        <p:spPr>
          <a:xfrm>
            <a:off x="838200" y="2589036"/>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CA"/>
              <a:t>Comment installer Git sur son ordinateur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4"/>
          <p:cNvSpPr txBox="1">
            <a:spLocks noGrp="1"/>
          </p:cNvSpPr>
          <p:nvPr>
            <p:ph type="title"/>
          </p:nvPr>
        </p:nvSpPr>
        <p:spPr>
          <a:xfrm>
            <a:off x="838200" y="365125"/>
            <a:ext cx="10515600" cy="13394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Comment installer Git sur son ordinateur</a:t>
            </a:r>
            <a:endParaRPr/>
          </a:p>
        </p:txBody>
      </p:sp>
      <p:sp>
        <p:nvSpPr>
          <p:cNvPr id="516" name="Google Shape;516;p44"/>
          <p:cNvSpPr txBox="1">
            <a:spLocks noGrp="1"/>
          </p:cNvSpPr>
          <p:nvPr>
            <p:ph type="body" idx="1"/>
          </p:nvPr>
        </p:nvSpPr>
        <p:spPr>
          <a:xfrm>
            <a:off x="838200" y="1828801"/>
            <a:ext cx="10515600" cy="453648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Voici où télécharger Git pour Windows OS </a:t>
            </a:r>
            <a:r>
              <a:rPr lang="fr-CA" u="sng">
                <a:solidFill>
                  <a:schemeClr val="hlink"/>
                </a:solidFill>
                <a:hlinkClick r:id="rId3"/>
              </a:rPr>
              <a:t>https://gitforwindows.org/</a:t>
            </a:r>
            <a:endParaRPr/>
          </a:p>
          <a:p>
            <a:pPr marL="228600" lvl="0" indent="-228600" algn="l" rtl="0">
              <a:lnSpc>
                <a:spcPct val="90000"/>
              </a:lnSpc>
              <a:spcBef>
                <a:spcPts val="1000"/>
              </a:spcBef>
              <a:spcAft>
                <a:spcPts val="0"/>
              </a:spcAft>
              <a:buClr>
                <a:schemeClr val="dk1"/>
              </a:buClr>
              <a:buSzPts val="2800"/>
              <a:buChar char="•"/>
            </a:pPr>
            <a:r>
              <a:rPr lang="fr-CA"/>
              <a:t>                                                         ou encore </a:t>
            </a:r>
            <a:r>
              <a:rPr lang="fr-CA" u="sng">
                <a:solidFill>
                  <a:schemeClr val="hlink"/>
                </a:solidFill>
                <a:hlinkClick r:id="rId4"/>
              </a:rPr>
              <a:t>http://www.git-scm.com/</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Sur Mac OS : tapez la command </a:t>
            </a:r>
            <a:r>
              <a:rPr lang="fr-CA">
                <a:solidFill>
                  <a:srgbClr val="0070C0"/>
                </a:solidFill>
              </a:rPr>
              <a:t>git version </a:t>
            </a:r>
            <a:r>
              <a:rPr lang="fr-CA"/>
              <a:t>puis install</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Si cette méthode ne fonctionne pas, Aller le téléchargez ici </a:t>
            </a:r>
            <a:r>
              <a:rPr lang="fr-CA" u="sng">
                <a:solidFill>
                  <a:schemeClr val="hlink"/>
                </a:solidFill>
                <a:hlinkClick r:id="rId5"/>
              </a:rPr>
              <a:t>http://www.git-scm.com/download/mac</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22" name="Google Shape;522;p45"/>
          <p:cNvPicPr preferRelativeResize="0">
            <a:picLocks noGrp="1"/>
          </p:cNvPicPr>
          <p:nvPr>
            <p:ph type="body" idx="1"/>
          </p:nvPr>
        </p:nvPicPr>
        <p:blipFill rotWithShape="1">
          <a:blip r:embed="rId3">
            <a:alphaModFix/>
          </a:blip>
          <a:srcRect l="19512" t="12926" r="20123" b="14646"/>
          <a:stretch/>
        </p:blipFill>
        <p:spPr>
          <a:xfrm>
            <a:off x="4065973" y="1897979"/>
            <a:ext cx="6698092" cy="4520576"/>
          </a:xfrm>
          <a:prstGeom prst="rect">
            <a:avLst/>
          </a:prstGeom>
          <a:noFill/>
          <a:ln>
            <a:noFill/>
          </a:ln>
        </p:spPr>
      </p:pic>
      <p:sp>
        <p:nvSpPr>
          <p:cNvPr id="523" name="Google Shape;523;p45"/>
          <p:cNvSpPr txBox="1"/>
          <p:nvPr/>
        </p:nvSpPr>
        <p:spPr>
          <a:xfrm>
            <a:off x="772357" y="2539014"/>
            <a:ext cx="2698811"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CA" sz="1800">
                <a:solidFill>
                  <a:schemeClr val="dk1"/>
                </a:solidFill>
                <a:latin typeface="Calibri"/>
                <a:ea typeface="Calibri"/>
                <a:cs typeface="Calibri"/>
                <a:sym typeface="Calibri"/>
              </a:rPr>
              <a:t>Une façon simple de procéder est de cliquer sur </a:t>
            </a:r>
            <a:r>
              <a:rPr lang="fr-CA" sz="1800">
                <a:solidFill>
                  <a:srgbClr val="0070C0"/>
                </a:solidFill>
                <a:latin typeface="Calibri"/>
                <a:ea typeface="Calibri"/>
                <a:cs typeface="Calibri"/>
                <a:sym typeface="Calibri"/>
              </a:rPr>
              <a:t>next</a:t>
            </a:r>
            <a:r>
              <a:rPr lang="fr-CA" sz="1800">
                <a:solidFill>
                  <a:schemeClr val="dk1"/>
                </a:solidFill>
                <a:latin typeface="Calibri"/>
                <a:ea typeface="Calibri"/>
                <a:cs typeface="Calibri"/>
                <a:sym typeface="Calibri"/>
              </a:rPr>
              <a:t> à toutes les étapes sans changer de paramètres.</a:t>
            </a:r>
            <a:endParaRPr/>
          </a:p>
          <a:p>
            <a:pPr marL="0" marR="0" lvl="0" indent="0" algn="just" rtl="0">
              <a:spcBef>
                <a:spcPts val="0"/>
              </a:spcBef>
              <a:spcAft>
                <a:spcPts val="0"/>
              </a:spcAft>
              <a:buNone/>
            </a:pPr>
            <a:r>
              <a:rPr lang="fr-CA" sz="1800">
                <a:solidFill>
                  <a:schemeClr val="dk1"/>
                </a:solidFill>
                <a:latin typeface="Calibri"/>
                <a:ea typeface="Calibri"/>
                <a:cs typeface="Calibri"/>
                <a:sym typeface="Calibri"/>
              </a:rPr>
              <a:t>OU au pire, sélectionnez les 2 étapes spécifiques que je vous montre. C’est comme vous voulez.</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29" name="Google Shape;529;p46"/>
          <p:cNvPicPr preferRelativeResize="0">
            <a:picLocks noGrp="1"/>
          </p:cNvPicPr>
          <p:nvPr>
            <p:ph type="body" idx="1"/>
          </p:nvPr>
        </p:nvPicPr>
        <p:blipFill rotWithShape="1">
          <a:blip r:embed="rId3">
            <a:alphaModFix/>
          </a:blip>
          <a:srcRect l="19310" t="13274" r="20367" b="14420"/>
          <a:stretch/>
        </p:blipFill>
        <p:spPr>
          <a:xfrm>
            <a:off x="1455938" y="357532"/>
            <a:ext cx="9099611" cy="61353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35" name="Google Shape;535;p47"/>
          <p:cNvPicPr preferRelativeResize="0">
            <a:picLocks noGrp="1"/>
          </p:cNvPicPr>
          <p:nvPr>
            <p:ph type="body" idx="1"/>
          </p:nvPr>
        </p:nvPicPr>
        <p:blipFill rotWithShape="1">
          <a:blip r:embed="rId3">
            <a:alphaModFix/>
          </a:blip>
          <a:srcRect l="18823" t="12314" r="18975" b="14237"/>
          <a:stretch/>
        </p:blipFill>
        <p:spPr>
          <a:xfrm>
            <a:off x="0" y="0"/>
            <a:ext cx="8407154" cy="5584088"/>
          </a:xfrm>
          <a:prstGeom prst="rect">
            <a:avLst/>
          </a:prstGeom>
          <a:noFill/>
          <a:ln>
            <a:noFill/>
          </a:ln>
        </p:spPr>
      </p:pic>
      <p:sp>
        <p:nvSpPr>
          <p:cNvPr id="536" name="Google Shape;536;p47"/>
          <p:cNvSpPr txBox="1"/>
          <p:nvPr/>
        </p:nvSpPr>
        <p:spPr>
          <a:xfrm>
            <a:off x="8797290" y="1776381"/>
            <a:ext cx="275961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Voici un audit des différents changements qui ont été apportés d’une année à l’autre.</a:t>
            </a:r>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 </a:t>
            </a:r>
            <a:r>
              <a:rPr lang="fr-CA"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file:///C:/Program%20Files/Git/ReleaseNotes.html</a:t>
            </a:r>
            <a:endParaRPr sz="1800">
              <a:solidFill>
                <a:schemeClr val="dk1"/>
              </a:solidFill>
              <a:latin typeface="Calibri"/>
              <a:ea typeface="Calibri"/>
              <a:cs typeface="Calibri"/>
              <a:sym typeface="Calibri"/>
            </a:endParaRPr>
          </a:p>
        </p:txBody>
      </p:sp>
      <p:pic>
        <p:nvPicPr>
          <p:cNvPr id="537" name="Google Shape;537;p47"/>
          <p:cNvPicPr preferRelativeResize="0"/>
          <p:nvPr/>
        </p:nvPicPr>
        <p:blipFill rotWithShape="1">
          <a:blip r:embed="rId5">
            <a:alphaModFix/>
          </a:blip>
          <a:srcRect l="123" t="10490" r="75842" b="65188"/>
          <a:stretch/>
        </p:blipFill>
        <p:spPr>
          <a:xfrm>
            <a:off x="8797290" y="4856086"/>
            <a:ext cx="3010011" cy="1713390"/>
          </a:xfrm>
          <a:prstGeom prst="rect">
            <a:avLst/>
          </a:prstGeom>
          <a:noFill/>
          <a:ln>
            <a:noFill/>
          </a:ln>
        </p:spPr>
      </p:pic>
      <p:sp>
        <p:nvSpPr>
          <p:cNvPr id="538" name="Google Shape;538;p47"/>
          <p:cNvSpPr txBox="1"/>
          <p:nvPr/>
        </p:nvSpPr>
        <p:spPr>
          <a:xfrm>
            <a:off x="1214926" y="5923145"/>
            <a:ext cx="6608273" cy="646331"/>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Une fois installé, ouvrons Git Bash. Vous le trouverez aussi via la barre de recherche</a:t>
            </a:r>
            <a:endParaRPr/>
          </a:p>
        </p:txBody>
      </p:sp>
      <p:cxnSp>
        <p:nvCxnSpPr>
          <p:cNvPr id="539" name="Google Shape;539;p47"/>
          <p:cNvCxnSpPr>
            <a:stCxn id="538" idx="3"/>
          </p:cNvCxnSpPr>
          <p:nvPr/>
        </p:nvCxnSpPr>
        <p:spPr>
          <a:xfrm rot="10800000" flipH="1">
            <a:off x="7823199" y="5238310"/>
            <a:ext cx="1825800" cy="10080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8"/>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CA"/>
              <a:t>Les Lignes de commandes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9"/>
          <p:cNvSpPr txBox="1">
            <a:spLocks noGrp="1"/>
          </p:cNvSpPr>
          <p:nvPr>
            <p:ph type="title"/>
          </p:nvPr>
        </p:nvSpPr>
        <p:spPr>
          <a:xfrm>
            <a:off x="838200" y="365126"/>
            <a:ext cx="10515600" cy="7978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Les lignes de commande</a:t>
            </a:r>
            <a:endParaRPr/>
          </a:p>
        </p:txBody>
      </p:sp>
      <p:sp>
        <p:nvSpPr>
          <p:cNvPr id="550" name="Google Shape;550;p49"/>
          <p:cNvSpPr txBox="1">
            <a:spLocks noGrp="1"/>
          </p:cNvSpPr>
          <p:nvPr>
            <p:ph type="body" idx="1"/>
          </p:nvPr>
        </p:nvSpPr>
        <p:spPr>
          <a:xfrm>
            <a:off x="838200" y="1464815"/>
            <a:ext cx="10515600" cy="4838329"/>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400"/>
              <a:buChar char="•"/>
            </a:pPr>
            <a:r>
              <a:rPr lang="fr-CA" sz="2400"/>
              <a:t>Il existe un passé, un passé lointain, très lointain, où l’informatique consistait en des lignes de commandes. Aaaayoyyy ! Et oui, ce n’était pas accessible à tout le monde…</a:t>
            </a:r>
            <a:endParaRPr/>
          </a:p>
          <a:p>
            <a:pPr marL="228600" lvl="0" indent="-76200" algn="just" rtl="0">
              <a:lnSpc>
                <a:spcPct val="90000"/>
              </a:lnSpc>
              <a:spcBef>
                <a:spcPts val="1000"/>
              </a:spcBef>
              <a:spcAft>
                <a:spcPts val="0"/>
              </a:spcAft>
              <a:buClr>
                <a:schemeClr val="dk1"/>
              </a:buClr>
              <a:buSzPts val="2400"/>
              <a:buNone/>
            </a:pPr>
            <a:endParaRPr sz="2400"/>
          </a:p>
          <a:p>
            <a:pPr marL="228600" lvl="0" indent="-228600" algn="just" rtl="0">
              <a:lnSpc>
                <a:spcPct val="90000"/>
              </a:lnSpc>
              <a:spcBef>
                <a:spcPts val="1000"/>
              </a:spcBef>
              <a:spcAft>
                <a:spcPts val="0"/>
              </a:spcAft>
              <a:buClr>
                <a:schemeClr val="dk1"/>
              </a:buClr>
              <a:buSzPts val="2400"/>
              <a:buChar char="•"/>
            </a:pPr>
            <a:r>
              <a:rPr lang="fr-CA" sz="2400"/>
              <a:t>À cette époque, il n’y avait pas d’interface graphique. Créer un fichier, supprimer un fichier, écrire dans un fichier, chercher un dossier, changer de direction, afficher le contenu d’un fichier, ... , c’était l’ère des lignes de commandes.</a:t>
            </a:r>
            <a:endParaRPr/>
          </a:p>
          <a:p>
            <a:pPr marL="228600" lvl="0" indent="-76200" algn="just" rtl="0">
              <a:lnSpc>
                <a:spcPct val="90000"/>
              </a:lnSpc>
              <a:spcBef>
                <a:spcPts val="1000"/>
              </a:spcBef>
              <a:spcAft>
                <a:spcPts val="0"/>
              </a:spcAft>
              <a:buClr>
                <a:schemeClr val="dk1"/>
              </a:buClr>
              <a:buSzPts val="2400"/>
              <a:buNone/>
            </a:pPr>
            <a:endParaRPr sz="2400"/>
          </a:p>
          <a:p>
            <a:pPr marL="228600" lvl="0" indent="-228600" algn="just" rtl="0">
              <a:lnSpc>
                <a:spcPct val="90000"/>
              </a:lnSpc>
              <a:spcBef>
                <a:spcPts val="1000"/>
              </a:spcBef>
              <a:spcAft>
                <a:spcPts val="0"/>
              </a:spcAft>
              <a:buClr>
                <a:schemeClr val="dk1"/>
              </a:buClr>
              <a:buSzPts val="2400"/>
              <a:buChar char="•"/>
            </a:pPr>
            <a:r>
              <a:rPr lang="fr-CA" sz="2400"/>
              <a:t>À la base, un ordinateur c’est ça : un </a:t>
            </a:r>
            <a:r>
              <a:rPr lang="fr-CA" sz="2400">
                <a:solidFill>
                  <a:srgbClr val="0070C0"/>
                </a:solidFill>
              </a:rPr>
              <a:t>invité de commandes</a:t>
            </a:r>
            <a:r>
              <a:rPr lang="fr-CA" sz="2400"/>
              <a:t>, c’est </a:t>
            </a:r>
            <a:r>
              <a:rPr lang="fr-CA" sz="2400">
                <a:solidFill>
                  <a:srgbClr val="0070C0"/>
                </a:solidFill>
              </a:rPr>
              <a:t>le terminal de votre ordinateur</a:t>
            </a:r>
            <a:r>
              <a:rPr lang="fr-CA" sz="2400"/>
              <a:t>. Les grandes startup ont par la suite modélisé en graphique pour le rendre accessibles à tous par de simples cliques.</a:t>
            </a:r>
            <a:endParaRPr/>
          </a:p>
          <a:p>
            <a:pPr marL="228600" lvl="0" indent="-76200" algn="just" rtl="0">
              <a:lnSpc>
                <a:spcPct val="90000"/>
              </a:lnSpc>
              <a:spcBef>
                <a:spcPts val="1000"/>
              </a:spcBef>
              <a:spcAft>
                <a:spcPts val="0"/>
              </a:spcAft>
              <a:buClr>
                <a:schemeClr val="dk1"/>
              </a:buClr>
              <a:buSzPts val="2400"/>
              <a:buNone/>
            </a:pPr>
            <a:endParaRPr sz="2400"/>
          </a:p>
          <a:p>
            <a:pPr marL="228600" lvl="0" indent="-228600" algn="just" rtl="0">
              <a:lnSpc>
                <a:spcPct val="90000"/>
              </a:lnSpc>
              <a:spcBef>
                <a:spcPts val="1000"/>
              </a:spcBef>
              <a:spcAft>
                <a:spcPts val="0"/>
              </a:spcAft>
              <a:buClr>
                <a:schemeClr val="dk1"/>
              </a:buClr>
              <a:buSzPts val="2400"/>
              <a:buChar char="•"/>
            </a:pPr>
            <a:r>
              <a:rPr lang="fr-CA" sz="2400"/>
              <a:t>Avec Git, on va surtout utiliser l’invité de commandes.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838200" y="365125"/>
            <a:ext cx="10515600" cy="67894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fr-CA"/>
              <a:t>Analogie avec la théorie de l’évolution</a:t>
            </a:r>
            <a:endParaRPr/>
          </a:p>
        </p:txBody>
      </p:sp>
      <p:sp>
        <p:nvSpPr>
          <p:cNvPr id="109" name="Google Shape;109;p5"/>
          <p:cNvSpPr txBox="1">
            <a:spLocks noGrp="1"/>
          </p:cNvSpPr>
          <p:nvPr>
            <p:ph type="body" idx="1"/>
          </p:nvPr>
        </p:nvSpPr>
        <p:spPr>
          <a:xfrm>
            <a:off x="838200" y="1458041"/>
            <a:ext cx="10515600" cy="5123734"/>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fr-CA"/>
              <a:t>C’est un peu comme la théorie de l’évolution :</a:t>
            </a: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0" lvl="0" indent="0" algn="r" rtl="0">
              <a:lnSpc>
                <a:spcPct val="90000"/>
              </a:lnSpc>
              <a:spcBef>
                <a:spcPts val="1000"/>
              </a:spcBef>
              <a:spcAft>
                <a:spcPts val="0"/>
              </a:spcAft>
              <a:buClr>
                <a:schemeClr val="dk1"/>
              </a:buClr>
              <a:buSzPct val="100000"/>
              <a:buNone/>
            </a:pPr>
            <a:endParaRPr u="sng">
              <a:solidFill>
                <a:schemeClr val="hlink"/>
              </a:solidFill>
              <a:hlinkClick r:id="rId3"/>
            </a:endParaRPr>
          </a:p>
          <a:p>
            <a:pPr marL="0" lvl="0" indent="0" algn="r" rtl="0">
              <a:lnSpc>
                <a:spcPct val="90000"/>
              </a:lnSpc>
              <a:spcBef>
                <a:spcPts val="1000"/>
              </a:spcBef>
              <a:spcAft>
                <a:spcPts val="0"/>
              </a:spcAft>
              <a:buClr>
                <a:schemeClr val="dk1"/>
              </a:buClr>
              <a:buSzPct val="100000"/>
              <a:buNone/>
            </a:pPr>
            <a:endParaRPr u="sng">
              <a:solidFill>
                <a:schemeClr val="hlink"/>
              </a:solidFill>
              <a:hlinkClick r:id="rId3"/>
            </a:endParaRPr>
          </a:p>
          <a:p>
            <a:pPr marL="0" lvl="0" indent="0" algn="r" rtl="0">
              <a:lnSpc>
                <a:spcPct val="90000"/>
              </a:lnSpc>
              <a:spcBef>
                <a:spcPts val="1000"/>
              </a:spcBef>
              <a:spcAft>
                <a:spcPts val="0"/>
              </a:spcAft>
              <a:buClr>
                <a:schemeClr val="dk1"/>
              </a:buClr>
              <a:buSzPct val="100000"/>
              <a:buNone/>
            </a:pPr>
            <a:r>
              <a:rPr lang="fr-CA" u="sng">
                <a:solidFill>
                  <a:schemeClr val="hlink"/>
                </a:solidFill>
                <a:hlinkClick r:id="rId3"/>
              </a:rPr>
              <a:t>https://www.science-et-vie.com/archives/l-irresistible-extension-de-la-theorie-de-l-evolution-37187</a:t>
            </a:r>
            <a:endParaRPr/>
          </a:p>
          <a:p>
            <a:pPr marL="228600" lvl="0" indent="-64135" algn="l" rtl="0">
              <a:lnSpc>
                <a:spcPct val="90000"/>
              </a:lnSpc>
              <a:spcBef>
                <a:spcPts val="1000"/>
              </a:spcBef>
              <a:spcAft>
                <a:spcPts val="0"/>
              </a:spcAft>
              <a:buClr>
                <a:schemeClr val="dk1"/>
              </a:buClr>
              <a:buSzPct val="100000"/>
              <a:buNone/>
            </a:pPr>
            <a:endParaRPr/>
          </a:p>
        </p:txBody>
      </p:sp>
      <p:pic>
        <p:nvPicPr>
          <p:cNvPr id="110" name="Google Shape;110;p5"/>
          <p:cNvPicPr preferRelativeResize="0"/>
          <p:nvPr/>
        </p:nvPicPr>
        <p:blipFill rotWithShape="1">
          <a:blip r:embed="rId4">
            <a:alphaModFix/>
          </a:blip>
          <a:srcRect l="1512" r="6922"/>
          <a:stretch/>
        </p:blipFill>
        <p:spPr>
          <a:xfrm>
            <a:off x="447029" y="1953087"/>
            <a:ext cx="10906771" cy="367535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0"/>
          <p:cNvSpPr txBox="1">
            <a:spLocks noGrp="1"/>
          </p:cNvSpPr>
          <p:nvPr>
            <p:ph type="body" idx="1"/>
          </p:nvPr>
        </p:nvSpPr>
        <p:spPr>
          <a:xfrm>
            <a:off x="838200" y="327378"/>
            <a:ext cx="10515600" cy="584958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CA"/>
              <a:t>Une des façons de travailler avec Git est de taper des commandes. Ceci vous permettra de travailler localement sans passer par le site Github.</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Voici une liste de commandes incontournables : </a:t>
            </a:r>
            <a:endParaRPr/>
          </a:p>
          <a:p>
            <a:pPr marL="228600" lvl="0" indent="-228600" algn="l" rtl="0">
              <a:lnSpc>
                <a:spcPct val="90000"/>
              </a:lnSpc>
              <a:spcBef>
                <a:spcPts val="1000"/>
              </a:spcBef>
              <a:spcAft>
                <a:spcPts val="0"/>
              </a:spcAft>
              <a:buClr>
                <a:srgbClr val="0070C0"/>
              </a:buClr>
              <a:buSzPts val="2800"/>
              <a:buChar char="•"/>
            </a:pPr>
            <a:r>
              <a:rPr lang="fr-CA">
                <a:solidFill>
                  <a:srgbClr val="0070C0"/>
                </a:solidFill>
              </a:rPr>
              <a:t>cd</a:t>
            </a:r>
            <a:r>
              <a:rPr lang="fr-CA"/>
              <a:t> : Change directory / changer de répertoire</a:t>
            </a:r>
            <a:endParaRPr/>
          </a:p>
          <a:p>
            <a:pPr marL="228600" lvl="0" indent="-228600" algn="l" rtl="0">
              <a:lnSpc>
                <a:spcPct val="90000"/>
              </a:lnSpc>
              <a:spcBef>
                <a:spcPts val="1000"/>
              </a:spcBef>
              <a:spcAft>
                <a:spcPts val="0"/>
              </a:spcAft>
              <a:buClr>
                <a:srgbClr val="0070C0"/>
              </a:buClr>
              <a:buSzPts val="2800"/>
              <a:buChar char="•"/>
            </a:pPr>
            <a:r>
              <a:rPr lang="fr-CA">
                <a:solidFill>
                  <a:srgbClr val="0070C0"/>
                </a:solidFill>
              </a:rPr>
              <a:t>pwd</a:t>
            </a:r>
            <a:r>
              <a:rPr lang="fr-CA"/>
              <a:t> : Print working directory</a:t>
            </a:r>
            <a:endParaRPr/>
          </a:p>
          <a:p>
            <a:pPr marL="228600" lvl="0" indent="-228600" algn="l" rtl="0">
              <a:lnSpc>
                <a:spcPct val="90000"/>
              </a:lnSpc>
              <a:spcBef>
                <a:spcPts val="1000"/>
              </a:spcBef>
              <a:spcAft>
                <a:spcPts val="0"/>
              </a:spcAft>
              <a:buClr>
                <a:srgbClr val="0070C0"/>
              </a:buClr>
              <a:buSzPts val="2800"/>
              <a:buChar char="•"/>
            </a:pPr>
            <a:r>
              <a:rPr lang="fr-CA">
                <a:solidFill>
                  <a:srgbClr val="0070C0"/>
                </a:solidFill>
              </a:rPr>
              <a:t>ls</a:t>
            </a:r>
            <a:r>
              <a:rPr lang="fr-CA"/>
              <a:t> : Liste all item present in this directory </a:t>
            </a:r>
            <a:endParaRPr/>
          </a:p>
          <a:p>
            <a:pPr marL="228600" lvl="0" indent="-228600" algn="l" rtl="0">
              <a:lnSpc>
                <a:spcPct val="90000"/>
              </a:lnSpc>
              <a:spcBef>
                <a:spcPts val="1000"/>
              </a:spcBef>
              <a:spcAft>
                <a:spcPts val="0"/>
              </a:spcAft>
              <a:buClr>
                <a:srgbClr val="0070C0"/>
              </a:buClr>
              <a:buSzPts val="2800"/>
              <a:buChar char="•"/>
            </a:pPr>
            <a:r>
              <a:rPr lang="fr-CA">
                <a:solidFill>
                  <a:srgbClr val="0070C0"/>
                </a:solidFill>
              </a:rPr>
              <a:t>clear </a:t>
            </a:r>
            <a:r>
              <a:rPr lang="fr-CA"/>
              <a:t>: effacer tout, très pratique comme commande</a:t>
            </a:r>
            <a:endParaRPr/>
          </a:p>
          <a:p>
            <a:pPr marL="228600" lvl="0" indent="-228600" algn="l" rtl="0">
              <a:lnSpc>
                <a:spcPct val="90000"/>
              </a:lnSpc>
              <a:spcBef>
                <a:spcPts val="1000"/>
              </a:spcBef>
              <a:spcAft>
                <a:spcPts val="0"/>
              </a:spcAft>
              <a:buClr>
                <a:srgbClr val="0070C0"/>
              </a:buClr>
              <a:buSzPts val="2800"/>
              <a:buChar char="•"/>
            </a:pPr>
            <a:r>
              <a:rPr lang="fr-CA">
                <a:solidFill>
                  <a:srgbClr val="0070C0"/>
                </a:solidFill>
              </a:rPr>
              <a:t>cat</a:t>
            </a:r>
            <a:r>
              <a:rPr lang="fr-CA"/>
              <a:t> </a:t>
            </a:r>
            <a:r>
              <a:rPr lang="fr-CA">
                <a:solidFill>
                  <a:srgbClr val="00B050"/>
                </a:solidFill>
              </a:rPr>
              <a:t>nom_du_fichier</a:t>
            </a:r>
            <a:r>
              <a:rPr lang="fr-CA"/>
              <a:t> : permet de voir tout le contenu d’un fichier</a:t>
            </a:r>
            <a:endParaRPr/>
          </a:p>
          <a:p>
            <a:pPr marL="228600" lvl="0" indent="-228600" algn="l" rtl="0">
              <a:lnSpc>
                <a:spcPct val="90000"/>
              </a:lnSpc>
              <a:spcBef>
                <a:spcPts val="1000"/>
              </a:spcBef>
              <a:spcAft>
                <a:spcPts val="0"/>
              </a:spcAft>
              <a:buClr>
                <a:srgbClr val="0070C0"/>
              </a:buClr>
              <a:buSzPts val="2800"/>
              <a:buChar char="•"/>
            </a:pPr>
            <a:r>
              <a:rPr lang="fr-CA">
                <a:solidFill>
                  <a:srgbClr val="0070C0"/>
                </a:solidFill>
              </a:rPr>
              <a:t>echo</a:t>
            </a:r>
            <a:r>
              <a:rPr lang="fr-CA"/>
              <a:t> </a:t>
            </a:r>
            <a:r>
              <a:rPr lang="fr-CA">
                <a:solidFill>
                  <a:srgbClr val="00B050"/>
                </a:solidFill>
              </a:rPr>
              <a:t>"Hello word" &gt;&gt; nom_du_fichier </a:t>
            </a:r>
            <a:r>
              <a:rPr lang="fr-CA"/>
              <a:t>me permet d’écrire dans un fichier </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1"/>
          <p:cNvSpPr txBox="1">
            <a:spLocks noGrp="1"/>
          </p:cNvSpPr>
          <p:nvPr>
            <p:ph type="title"/>
          </p:nvPr>
        </p:nvSpPr>
        <p:spPr>
          <a:xfrm>
            <a:off x="838200" y="365126"/>
            <a:ext cx="10515600" cy="6824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fr-CA" sz="3200"/>
              <a:t>Git : Faisons un peu d’exploration via les lignes de commandes</a:t>
            </a:r>
            <a:endParaRPr/>
          </a:p>
        </p:txBody>
      </p:sp>
      <p:pic>
        <p:nvPicPr>
          <p:cNvPr id="561" name="Google Shape;561;p51"/>
          <p:cNvPicPr preferRelativeResize="0">
            <a:picLocks noGrp="1"/>
          </p:cNvPicPr>
          <p:nvPr>
            <p:ph type="body" idx="1"/>
          </p:nvPr>
        </p:nvPicPr>
        <p:blipFill rotWithShape="1">
          <a:blip r:embed="rId3">
            <a:alphaModFix/>
          </a:blip>
          <a:srcRect l="26283" t="8590" r="16335" b="32600"/>
          <a:stretch/>
        </p:blipFill>
        <p:spPr>
          <a:xfrm>
            <a:off x="1305018" y="1107328"/>
            <a:ext cx="9197266" cy="5302450"/>
          </a:xfrm>
          <a:prstGeom prst="rect">
            <a:avLst/>
          </a:prstGeom>
          <a:noFill/>
          <a:ln w="9525" cap="flat" cmpd="sng">
            <a:solidFill>
              <a:srgbClr val="0070C0"/>
            </a:solidFill>
            <a:prstDash val="solid"/>
            <a:round/>
            <a:headEnd type="none" w="sm" len="sm"/>
            <a:tailEnd type="none" w="sm" len="sm"/>
          </a:ln>
        </p:spPr>
      </p:pic>
      <p:pic>
        <p:nvPicPr>
          <p:cNvPr id="562" name="Google Shape;562;p51"/>
          <p:cNvPicPr preferRelativeResize="0"/>
          <p:nvPr/>
        </p:nvPicPr>
        <p:blipFill rotWithShape="1">
          <a:blip r:embed="rId4">
            <a:alphaModFix/>
          </a:blip>
          <a:srcRect l="2120" t="10722" r="78183" b="32443"/>
          <a:stretch/>
        </p:blipFill>
        <p:spPr>
          <a:xfrm>
            <a:off x="5504872" y="1535936"/>
            <a:ext cx="2854038" cy="463232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68" name="Google Shape;568;p52"/>
          <p:cNvPicPr preferRelativeResize="0">
            <a:picLocks noGrp="1"/>
          </p:cNvPicPr>
          <p:nvPr>
            <p:ph type="body" idx="1"/>
          </p:nvPr>
        </p:nvPicPr>
        <p:blipFill rotWithShape="1">
          <a:blip r:embed="rId3">
            <a:alphaModFix/>
          </a:blip>
          <a:srcRect t="10261" r="18478" b="29878"/>
          <a:stretch/>
        </p:blipFill>
        <p:spPr>
          <a:xfrm>
            <a:off x="0" y="1"/>
            <a:ext cx="9009113" cy="3971636"/>
          </a:xfrm>
          <a:prstGeom prst="rect">
            <a:avLst/>
          </a:prstGeom>
          <a:noFill/>
          <a:ln w="9525" cap="flat" cmpd="sng">
            <a:solidFill>
              <a:srgbClr val="0070C0"/>
            </a:solidFill>
            <a:prstDash val="solid"/>
            <a:round/>
            <a:headEnd type="none" w="sm" len="sm"/>
            <a:tailEnd type="none" w="sm" len="sm"/>
          </a:ln>
        </p:spPr>
      </p:pic>
      <p:pic>
        <p:nvPicPr>
          <p:cNvPr id="569" name="Google Shape;569;p52"/>
          <p:cNvPicPr preferRelativeResize="0"/>
          <p:nvPr/>
        </p:nvPicPr>
        <p:blipFill rotWithShape="1">
          <a:blip r:embed="rId4">
            <a:alphaModFix/>
          </a:blip>
          <a:srcRect l="2123" t="10828" r="62314" b="30290"/>
          <a:stretch/>
        </p:blipFill>
        <p:spPr>
          <a:xfrm>
            <a:off x="6788727" y="1825697"/>
            <a:ext cx="5403273" cy="5032303"/>
          </a:xfrm>
          <a:prstGeom prst="rect">
            <a:avLst/>
          </a:prstGeom>
          <a:noFill/>
          <a:ln w="9525" cap="flat" cmpd="sng">
            <a:solidFill>
              <a:srgbClr val="0070C0"/>
            </a:solidFill>
            <a:prstDash val="solid"/>
            <a:round/>
            <a:headEnd type="none" w="sm" len="sm"/>
            <a:tailEnd type="none" w="sm" len="sm"/>
          </a:ln>
        </p:spPr>
      </p:pic>
      <p:cxnSp>
        <p:nvCxnSpPr>
          <p:cNvPr id="570" name="Google Shape;570;p52"/>
          <p:cNvCxnSpPr/>
          <p:nvPr/>
        </p:nvCxnSpPr>
        <p:spPr>
          <a:xfrm flipH="1">
            <a:off x="609600" y="2318327"/>
            <a:ext cx="4608945" cy="1274990"/>
          </a:xfrm>
          <a:prstGeom prst="straightConnector1">
            <a:avLst/>
          </a:prstGeom>
          <a:noFill/>
          <a:ln w="9525" cap="flat" cmpd="sng">
            <a:solidFill>
              <a:schemeClr val="accent1"/>
            </a:solidFill>
            <a:prstDash val="solid"/>
            <a:miter lim="800000"/>
            <a:headEnd type="none" w="sm" len="sm"/>
            <a:tailEnd type="triangle" w="med" len="med"/>
          </a:ln>
        </p:spPr>
      </p:cxnSp>
      <p:sp>
        <p:nvSpPr>
          <p:cNvPr id="571" name="Google Shape;571;p52"/>
          <p:cNvSpPr txBox="1"/>
          <p:nvPr/>
        </p:nvSpPr>
        <p:spPr>
          <a:xfrm>
            <a:off x="932874" y="4491488"/>
            <a:ext cx="3306618" cy="923330"/>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peux faire un drag-and-drop du dossier du mariage que je vous ai partagé. </a:t>
            </a:r>
            <a:endParaRPr/>
          </a:p>
        </p:txBody>
      </p:sp>
      <p:sp>
        <p:nvSpPr>
          <p:cNvPr id="572" name="Google Shape;572;p52"/>
          <p:cNvSpPr txBox="1"/>
          <p:nvPr/>
        </p:nvSpPr>
        <p:spPr>
          <a:xfrm>
            <a:off x="905164" y="5689600"/>
            <a:ext cx="3029527" cy="369332"/>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Voici son contenu</a:t>
            </a:r>
            <a:endParaRPr/>
          </a:p>
        </p:txBody>
      </p:sp>
      <p:cxnSp>
        <p:nvCxnSpPr>
          <p:cNvPr id="573" name="Google Shape;573;p52"/>
          <p:cNvCxnSpPr>
            <a:stCxn id="572" idx="3"/>
          </p:cNvCxnSpPr>
          <p:nvPr/>
        </p:nvCxnSpPr>
        <p:spPr>
          <a:xfrm>
            <a:off x="3934691" y="5874266"/>
            <a:ext cx="4322700" cy="319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74" name="Google Shape;574;p52"/>
          <p:cNvCxnSpPr/>
          <p:nvPr/>
        </p:nvCxnSpPr>
        <p:spPr>
          <a:xfrm>
            <a:off x="609600" y="3601810"/>
            <a:ext cx="7287491" cy="127499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3"/>
          <p:cNvSpPr txBox="1">
            <a:spLocks noGrp="1"/>
          </p:cNvSpPr>
          <p:nvPr>
            <p:ph type="title"/>
          </p:nvPr>
        </p:nvSpPr>
        <p:spPr>
          <a:xfrm>
            <a:off x="838200" y="365125"/>
            <a:ext cx="10515600" cy="99315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Voici quelques commandes utiles sur git</a:t>
            </a:r>
            <a:endParaRPr/>
          </a:p>
        </p:txBody>
      </p:sp>
      <p:sp>
        <p:nvSpPr>
          <p:cNvPr id="580" name="Google Shape;580;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0070C0"/>
              </a:buClr>
              <a:buSzPts val="2800"/>
              <a:buChar char="•"/>
            </a:pPr>
            <a:r>
              <a:rPr lang="fr-CA">
                <a:solidFill>
                  <a:srgbClr val="0070C0"/>
                </a:solidFill>
              </a:rPr>
              <a:t>$ git --version </a:t>
            </a:r>
            <a:r>
              <a:rPr lang="fr-CA"/>
              <a:t>nous dira si Git est installé sur notre ordinateur.</a:t>
            </a:r>
            <a:endParaRPr/>
          </a:p>
          <a:p>
            <a:pPr marL="228600" lvl="0" indent="-228600" algn="just" rtl="0">
              <a:lnSpc>
                <a:spcPct val="90000"/>
              </a:lnSpc>
              <a:spcBef>
                <a:spcPts val="1000"/>
              </a:spcBef>
              <a:spcAft>
                <a:spcPts val="0"/>
              </a:spcAft>
              <a:buClr>
                <a:srgbClr val="0070C0"/>
              </a:buClr>
              <a:buSzPts val="2800"/>
              <a:buChar char="•"/>
            </a:pPr>
            <a:r>
              <a:rPr lang="fr-CA">
                <a:solidFill>
                  <a:srgbClr val="0070C0"/>
                </a:solidFill>
              </a:rPr>
              <a:t>$</a:t>
            </a:r>
            <a:r>
              <a:rPr lang="fr-CA"/>
              <a:t> </a:t>
            </a:r>
            <a:r>
              <a:rPr lang="fr-CA">
                <a:solidFill>
                  <a:srgbClr val="0070C0"/>
                </a:solidFill>
              </a:rPr>
              <a:t>nkdir</a:t>
            </a:r>
            <a:r>
              <a:rPr lang="fr-CA"/>
              <a:t> </a:t>
            </a:r>
            <a:r>
              <a:rPr lang="fr-CA">
                <a:solidFill>
                  <a:srgbClr val="00B050"/>
                </a:solidFill>
              </a:rPr>
              <a:t>nom_nouveau_dossier </a:t>
            </a:r>
            <a:r>
              <a:rPr lang="fr-CA"/>
              <a:t>nous permet de créer un dossier </a:t>
            </a:r>
            <a:endParaRPr/>
          </a:p>
          <a:p>
            <a:pPr marL="228600" lvl="0" indent="-228600" algn="just" rtl="0">
              <a:lnSpc>
                <a:spcPct val="90000"/>
              </a:lnSpc>
              <a:spcBef>
                <a:spcPts val="1000"/>
              </a:spcBef>
              <a:spcAft>
                <a:spcPts val="0"/>
              </a:spcAft>
              <a:buClr>
                <a:srgbClr val="0070C0"/>
              </a:buClr>
              <a:buSzPts val="2800"/>
              <a:buChar char="•"/>
            </a:pPr>
            <a:r>
              <a:rPr lang="fr-CA">
                <a:solidFill>
                  <a:srgbClr val="0070C0"/>
                </a:solidFill>
              </a:rPr>
              <a:t>$ rmdir </a:t>
            </a:r>
            <a:r>
              <a:rPr lang="fr-CA">
                <a:solidFill>
                  <a:srgbClr val="00B050"/>
                </a:solidFill>
              </a:rPr>
              <a:t>nom_nouveau_dossier </a:t>
            </a:r>
            <a:r>
              <a:rPr lang="fr-CA"/>
              <a:t>nous permet de supprimer le dossier </a:t>
            </a:r>
            <a:endParaRPr/>
          </a:p>
          <a:p>
            <a:pPr marL="228600" lvl="0" indent="-228600" algn="just" rtl="0">
              <a:lnSpc>
                <a:spcPct val="90000"/>
              </a:lnSpc>
              <a:spcBef>
                <a:spcPts val="1000"/>
              </a:spcBef>
              <a:spcAft>
                <a:spcPts val="0"/>
              </a:spcAft>
              <a:buClr>
                <a:srgbClr val="0070C0"/>
              </a:buClr>
              <a:buSzPts val="2800"/>
              <a:buChar char="•"/>
            </a:pPr>
            <a:r>
              <a:rPr lang="fr-CA">
                <a:solidFill>
                  <a:srgbClr val="0070C0"/>
                </a:solidFill>
              </a:rPr>
              <a:t>$</a:t>
            </a:r>
            <a:r>
              <a:rPr lang="fr-CA"/>
              <a:t> </a:t>
            </a:r>
            <a:r>
              <a:rPr lang="fr-CA">
                <a:solidFill>
                  <a:srgbClr val="0070C0"/>
                </a:solidFill>
              </a:rPr>
              <a:t>ls –la </a:t>
            </a:r>
            <a:r>
              <a:rPr lang="fr-CA"/>
              <a:t>permet d’afficher tous les fichier et dossiers y compris ceux qui sont cachés.</a:t>
            </a:r>
            <a:endParaRPr/>
          </a:p>
          <a:p>
            <a:pPr marL="228600" lvl="0" indent="-228600" algn="just" rtl="0">
              <a:lnSpc>
                <a:spcPct val="90000"/>
              </a:lnSpc>
              <a:spcBef>
                <a:spcPts val="1000"/>
              </a:spcBef>
              <a:spcAft>
                <a:spcPts val="0"/>
              </a:spcAft>
              <a:buClr>
                <a:srgbClr val="0070C0"/>
              </a:buClr>
              <a:buSzPts val="2800"/>
              <a:buChar char="•"/>
            </a:pPr>
            <a:r>
              <a:rPr lang="fr-CA">
                <a:solidFill>
                  <a:srgbClr val="0070C0"/>
                </a:solidFill>
              </a:rPr>
              <a:t>$</a:t>
            </a:r>
            <a:r>
              <a:rPr lang="fr-CA"/>
              <a:t> </a:t>
            </a:r>
            <a:r>
              <a:rPr lang="fr-CA">
                <a:solidFill>
                  <a:srgbClr val="0070C0"/>
                </a:solidFill>
              </a:rPr>
              <a:t>git status </a:t>
            </a:r>
            <a:r>
              <a:rPr lang="fr-CA"/>
              <a:t>nous donne l’état actuel de notre environnement de travail. </a:t>
            </a:r>
            <a:r>
              <a:rPr lang="fr-CA" b="1"/>
              <a:t>Nous l’utiliserons beaucoup celle-là</a:t>
            </a:r>
            <a:r>
              <a:rPr lang="fr-CA"/>
              <a:t>.</a:t>
            </a:r>
            <a:endParaRPr/>
          </a:p>
          <a:p>
            <a:pPr marL="228600" lvl="0" indent="-228600" algn="just" rtl="0">
              <a:lnSpc>
                <a:spcPct val="90000"/>
              </a:lnSpc>
              <a:spcBef>
                <a:spcPts val="1000"/>
              </a:spcBef>
              <a:spcAft>
                <a:spcPts val="0"/>
              </a:spcAft>
              <a:buClr>
                <a:srgbClr val="0070C0"/>
              </a:buClr>
              <a:buSzPts val="2800"/>
              <a:buChar char="•"/>
            </a:pPr>
            <a:r>
              <a:rPr lang="fr-CA">
                <a:solidFill>
                  <a:srgbClr val="0070C0"/>
                </a:solidFill>
              </a:rPr>
              <a:t>$</a:t>
            </a:r>
            <a:r>
              <a:rPr lang="fr-CA"/>
              <a:t> </a:t>
            </a:r>
            <a:r>
              <a:rPr lang="fr-CA">
                <a:solidFill>
                  <a:srgbClr val="0070C0"/>
                </a:solidFill>
              </a:rPr>
              <a:t>clear</a:t>
            </a:r>
            <a:r>
              <a:rPr lang="fr-CA"/>
              <a:t> permet d’effacer tout ce que j’ai sur mon terminal.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86" name="Google Shape;586;p54"/>
          <p:cNvPicPr preferRelativeResize="0">
            <a:picLocks noGrp="1"/>
          </p:cNvPicPr>
          <p:nvPr>
            <p:ph type="body" idx="1"/>
          </p:nvPr>
        </p:nvPicPr>
        <p:blipFill rotWithShape="1">
          <a:blip r:embed="rId3">
            <a:alphaModFix/>
          </a:blip>
          <a:srcRect l="2182" t="10886" r="40550" b="30151"/>
          <a:stretch/>
        </p:blipFill>
        <p:spPr>
          <a:xfrm>
            <a:off x="838200" y="301841"/>
            <a:ext cx="10689712" cy="6191034"/>
          </a:xfrm>
          <a:prstGeom prst="rect">
            <a:avLst/>
          </a:prstGeom>
          <a:noFill/>
          <a:ln>
            <a:noFill/>
          </a:ln>
        </p:spPr>
      </p:pic>
      <p:sp>
        <p:nvSpPr>
          <p:cNvPr id="587" name="Google Shape;587;p54"/>
          <p:cNvSpPr txBox="1"/>
          <p:nvPr/>
        </p:nvSpPr>
        <p:spPr>
          <a:xfrm>
            <a:off x="2988376" y="3942141"/>
            <a:ext cx="73522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FFFF00"/>
                </a:solidFill>
                <a:latin typeface="Calibri"/>
                <a:ea typeface="Calibri"/>
                <a:cs typeface="Calibri"/>
                <a:sym typeface="Calibri"/>
              </a:rPr>
              <a:t>Avec l’ajout du mot-clé </a:t>
            </a:r>
            <a:r>
              <a:rPr lang="fr-CA" sz="1800">
                <a:solidFill>
                  <a:srgbClr val="FFC000"/>
                </a:solidFill>
                <a:latin typeface="Calibri"/>
                <a:ea typeface="Calibri"/>
                <a:cs typeface="Calibri"/>
                <a:sym typeface="Calibri"/>
              </a:rPr>
              <a:t>–all </a:t>
            </a:r>
            <a:r>
              <a:rPr lang="fr-CA" sz="1800">
                <a:solidFill>
                  <a:srgbClr val="FFFF00"/>
                </a:solidFill>
                <a:latin typeface="Calibri"/>
                <a:ea typeface="Calibri"/>
                <a:cs typeface="Calibri"/>
                <a:sym typeface="Calibri"/>
              </a:rPr>
              <a:t>, j’ai un peu plus de détails sur les items affichés.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93" name="Google Shape;593;p55"/>
          <p:cNvPicPr preferRelativeResize="0">
            <a:picLocks noGrp="1"/>
          </p:cNvPicPr>
          <p:nvPr>
            <p:ph type="body" idx="1"/>
          </p:nvPr>
        </p:nvPicPr>
        <p:blipFill rotWithShape="1">
          <a:blip r:embed="rId3">
            <a:alphaModFix/>
          </a:blip>
          <a:srcRect l="2068" t="11089" r="56617" b="19950"/>
          <a:stretch/>
        </p:blipFill>
        <p:spPr>
          <a:xfrm>
            <a:off x="4891597" y="0"/>
            <a:ext cx="7300404" cy="6854270"/>
          </a:xfrm>
          <a:prstGeom prst="rect">
            <a:avLst/>
          </a:prstGeom>
          <a:noFill/>
          <a:ln>
            <a:noFill/>
          </a:ln>
        </p:spPr>
      </p:pic>
      <p:sp>
        <p:nvSpPr>
          <p:cNvPr id="594" name="Google Shape;594;p55"/>
          <p:cNvSpPr txBox="1"/>
          <p:nvPr/>
        </p:nvSpPr>
        <p:spPr>
          <a:xfrm>
            <a:off x="838200" y="2290362"/>
            <a:ext cx="3743960" cy="3170099"/>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2000">
                <a:solidFill>
                  <a:schemeClr val="dk1"/>
                </a:solidFill>
                <a:latin typeface="Calibri"/>
                <a:ea typeface="Calibri"/>
                <a:cs typeface="Calibri"/>
                <a:sym typeface="Calibri"/>
              </a:rPr>
              <a:t>Créez vous un </a:t>
            </a:r>
            <a:r>
              <a:rPr lang="fr-CA" sz="2000">
                <a:solidFill>
                  <a:srgbClr val="0070C0"/>
                </a:solidFill>
                <a:latin typeface="Calibri"/>
                <a:ea typeface="Calibri"/>
                <a:cs typeface="Calibri"/>
                <a:sym typeface="Calibri"/>
              </a:rPr>
              <a:t>Dossier Git </a:t>
            </a:r>
            <a:r>
              <a:rPr lang="fr-CA" sz="2000">
                <a:solidFill>
                  <a:schemeClr val="dk1"/>
                </a:solidFill>
                <a:latin typeface="Calibri"/>
                <a:ea typeface="Calibri"/>
                <a:cs typeface="Calibri"/>
                <a:sym typeface="Calibri"/>
              </a:rPr>
              <a:t>pas loin de votre dossier Javascript et rentrez la commande « </a:t>
            </a:r>
            <a:r>
              <a:rPr lang="fr-CA" sz="2000">
                <a:solidFill>
                  <a:srgbClr val="0070C0"/>
                </a:solidFill>
                <a:latin typeface="Calibri"/>
                <a:ea typeface="Calibri"/>
                <a:cs typeface="Calibri"/>
                <a:sym typeface="Calibri"/>
              </a:rPr>
              <a:t>git »</a:t>
            </a:r>
            <a:r>
              <a:rPr lang="fr-CA" sz="2000">
                <a:solidFill>
                  <a:schemeClr val="dk1"/>
                </a:solidFill>
                <a:latin typeface="Calibri"/>
                <a:ea typeface="Calibri"/>
                <a:cs typeface="Calibri"/>
                <a:sym typeface="Calibri"/>
              </a:rPr>
              <a:t> pour être sûr de voir ce que je vois présentement.</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fr-CA" sz="2000">
                <a:solidFill>
                  <a:schemeClr val="dk1"/>
                </a:solidFill>
                <a:latin typeface="Calibri"/>
                <a:ea typeface="Calibri"/>
                <a:cs typeface="Calibri"/>
                <a:sym typeface="Calibri"/>
              </a:rPr>
              <a:t>Cela vous donne d’autres idée de commandes intéressantes et que nous utiliserons au fur et à mesure.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6"/>
          <p:cNvSpPr txBox="1">
            <a:spLocks noGrp="1"/>
          </p:cNvSpPr>
          <p:nvPr>
            <p:ph type="title"/>
          </p:nvPr>
        </p:nvSpPr>
        <p:spPr>
          <a:xfrm>
            <a:off x="838200" y="365125"/>
            <a:ext cx="10515600" cy="6646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fr-CA"/>
              <a:t>Initialisation de Git</a:t>
            </a:r>
            <a:endParaRPr/>
          </a:p>
        </p:txBody>
      </p:sp>
      <p:sp>
        <p:nvSpPr>
          <p:cNvPr id="600" name="Google Shape;600;p56"/>
          <p:cNvSpPr txBox="1">
            <a:spLocks noGrp="1"/>
          </p:cNvSpPr>
          <p:nvPr>
            <p:ph type="body" idx="1"/>
          </p:nvPr>
        </p:nvSpPr>
        <p:spPr>
          <a:xfrm>
            <a:off x="838200" y="1029810"/>
            <a:ext cx="10515600" cy="5397623"/>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fr-CA" sz="2200"/>
              <a:t>Après avoir installé Git sur son ordinateur, on peut très bien travailler en local. Mais avant tout, il faut l’initialiser/le configurer :</a:t>
            </a:r>
            <a:endParaRPr/>
          </a:p>
          <a:p>
            <a:pPr marL="457200" lvl="1" indent="0" algn="l" rtl="0">
              <a:lnSpc>
                <a:spcPct val="90000"/>
              </a:lnSpc>
              <a:spcBef>
                <a:spcPts val="500"/>
              </a:spcBef>
              <a:spcAft>
                <a:spcPts val="0"/>
              </a:spcAft>
              <a:buClr>
                <a:srgbClr val="0070C0"/>
              </a:buClr>
              <a:buSzPct val="100000"/>
              <a:buNone/>
            </a:pPr>
            <a:r>
              <a:rPr lang="fr-CA" sz="2200">
                <a:solidFill>
                  <a:srgbClr val="0070C0"/>
                </a:solidFill>
              </a:rPr>
              <a:t>$ git config --global user.name alibaba</a:t>
            </a:r>
            <a:endParaRPr sz="2200">
              <a:solidFill>
                <a:srgbClr val="0070C0"/>
              </a:solidFill>
            </a:endParaRPr>
          </a:p>
          <a:p>
            <a:pPr marL="457200" lvl="1" indent="0" algn="l" rtl="0">
              <a:lnSpc>
                <a:spcPct val="90000"/>
              </a:lnSpc>
              <a:spcBef>
                <a:spcPts val="500"/>
              </a:spcBef>
              <a:spcAft>
                <a:spcPts val="0"/>
              </a:spcAft>
              <a:buClr>
                <a:srgbClr val="0070C0"/>
              </a:buClr>
              <a:buSzPct val="100000"/>
              <a:buNone/>
            </a:pPr>
            <a:r>
              <a:rPr lang="fr-CA" sz="2200">
                <a:solidFill>
                  <a:srgbClr val="0070C0"/>
                </a:solidFill>
              </a:rPr>
              <a:t>$ git config --global user.email </a:t>
            </a:r>
            <a:r>
              <a:rPr lang="fr-CA" sz="2200" u="sng">
                <a:solidFill>
                  <a:srgbClr val="0070C0"/>
                </a:solidFill>
                <a:hlinkClick r:id="rId3">
                  <a:extLst>
                    <a:ext uri="{A12FA001-AC4F-418D-AE19-62706E023703}">
                      <ahyp:hlinkClr xmlns:ahyp="http://schemas.microsoft.com/office/drawing/2018/hyperlinkcolor" val="tx"/>
                    </a:ext>
                  </a:extLst>
                </a:hlinkClick>
              </a:rPr>
              <a:t>xxx@xxx.xx</a:t>
            </a:r>
            <a:endParaRPr sz="2200">
              <a:solidFill>
                <a:srgbClr val="0070C0"/>
              </a:solidFill>
            </a:endParaRPr>
          </a:p>
          <a:p>
            <a:pPr marL="457200" lvl="1" indent="0" algn="l" rtl="0">
              <a:lnSpc>
                <a:spcPct val="90000"/>
              </a:lnSpc>
              <a:spcBef>
                <a:spcPts val="500"/>
              </a:spcBef>
              <a:spcAft>
                <a:spcPts val="0"/>
              </a:spcAft>
              <a:buClr>
                <a:schemeClr val="dk1"/>
              </a:buClr>
              <a:buSzPct val="100000"/>
              <a:buNone/>
            </a:pPr>
            <a:endParaRPr sz="2200">
              <a:solidFill>
                <a:srgbClr val="0070C0"/>
              </a:solidFill>
            </a:endParaRPr>
          </a:p>
          <a:p>
            <a:pPr marL="228600" lvl="0" indent="-228600" algn="l" rtl="0">
              <a:lnSpc>
                <a:spcPct val="90000"/>
              </a:lnSpc>
              <a:spcBef>
                <a:spcPts val="1000"/>
              </a:spcBef>
              <a:spcAft>
                <a:spcPts val="0"/>
              </a:spcAft>
              <a:buClr>
                <a:schemeClr val="dk1"/>
              </a:buClr>
              <a:buSzPct val="100000"/>
              <a:buChar char="•"/>
            </a:pPr>
            <a:r>
              <a:rPr lang="fr-CA" sz="2200"/>
              <a:t>Grace à l’option global, cette command sera faite une seule fois pour toute.</a:t>
            </a:r>
            <a:endParaRPr/>
          </a:p>
          <a:p>
            <a:pPr marL="457200" lvl="1" indent="0" algn="l" rtl="0">
              <a:lnSpc>
                <a:spcPct val="90000"/>
              </a:lnSpc>
              <a:spcBef>
                <a:spcPts val="500"/>
              </a:spcBef>
              <a:spcAft>
                <a:spcPts val="0"/>
              </a:spcAft>
              <a:buClr>
                <a:srgbClr val="0070C0"/>
              </a:buClr>
              <a:buSzPct val="100000"/>
              <a:buNone/>
            </a:pPr>
            <a:r>
              <a:rPr lang="fr-CA" sz="2200">
                <a:solidFill>
                  <a:srgbClr val="0070C0"/>
                </a:solidFill>
              </a:rPr>
              <a:t>$ git config --global –list</a:t>
            </a:r>
            <a:r>
              <a:rPr lang="fr-CA" sz="2200"/>
              <a:t>  pour confirmer que la configuration a bien été effectuée.</a:t>
            </a:r>
            <a:endParaRPr/>
          </a:p>
          <a:p>
            <a:pPr marL="457200" lvl="1" indent="0" algn="l" rtl="0">
              <a:lnSpc>
                <a:spcPct val="90000"/>
              </a:lnSpc>
              <a:spcBef>
                <a:spcPts val="500"/>
              </a:spcBef>
              <a:spcAft>
                <a:spcPts val="0"/>
              </a:spcAft>
              <a:buClr>
                <a:srgbClr val="0070C0"/>
              </a:buClr>
              <a:buSzPct val="100000"/>
              <a:buNone/>
            </a:pPr>
            <a:r>
              <a:rPr lang="fr-CA" sz="2200">
                <a:solidFill>
                  <a:srgbClr val="0070C0"/>
                </a:solidFill>
              </a:rPr>
              <a:t>$ git </a:t>
            </a:r>
            <a:r>
              <a:rPr lang="fr-CA" sz="2200"/>
              <a:t>sans aucun paramètres, c’est une commande très-très utile.</a:t>
            </a:r>
            <a:endParaRPr/>
          </a:p>
          <a:p>
            <a:pPr marL="457200" lvl="1" indent="0" algn="l" rtl="0">
              <a:lnSpc>
                <a:spcPct val="90000"/>
              </a:lnSpc>
              <a:spcBef>
                <a:spcPts val="500"/>
              </a:spcBef>
              <a:spcAft>
                <a:spcPts val="0"/>
              </a:spcAft>
              <a:buClr>
                <a:schemeClr val="dk1"/>
              </a:buClr>
              <a:buSzPct val="100000"/>
              <a:buNone/>
            </a:pPr>
            <a:endParaRPr sz="2200"/>
          </a:p>
          <a:p>
            <a:pPr marL="228600" lvl="0" indent="-228600" algn="l" rtl="0">
              <a:lnSpc>
                <a:spcPct val="90000"/>
              </a:lnSpc>
              <a:spcBef>
                <a:spcPts val="1000"/>
              </a:spcBef>
              <a:spcAft>
                <a:spcPts val="0"/>
              </a:spcAft>
              <a:buClr>
                <a:schemeClr val="dk1"/>
              </a:buClr>
              <a:buSzPct val="100000"/>
              <a:buChar char="•"/>
            </a:pPr>
            <a:r>
              <a:rPr lang="fr-CA" sz="2200" b="0" i="0"/>
              <a:t>C’est une bonne idée d’activer les couleurs afin d’améliorer la lisibilité des différentes branches. À cet effet, lançons ces 3lignes de commande :</a:t>
            </a:r>
            <a:endParaRPr/>
          </a:p>
          <a:p>
            <a:pPr marL="685800" lvl="1" indent="-228600" algn="l" rtl="0">
              <a:lnSpc>
                <a:spcPct val="90000"/>
              </a:lnSpc>
              <a:spcBef>
                <a:spcPts val="500"/>
              </a:spcBef>
              <a:spcAft>
                <a:spcPts val="0"/>
              </a:spcAft>
              <a:buClr>
                <a:srgbClr val="0070C0"/>
              </a:buClr>
              <a:buSzPct val="100000"/>
              <a:buChar char="•"/>
            </a:pPr>
            <a:r>
              <a:rPr lang="fr-CA" sz="2200">
                <a:solidFill>
                  <a:srgbClr val="0070C0"/>
                </a:solidFill>
              </a:rPr>
              <a:t>$ git config --global color.diff auto </a:t>
            </a:r>
            <a:endParaRPr/>
          </a:p>
          <a:p>
            <a:pPr marL="685800" lvl="1" indent="-228600" algn="l" rtl="0">
              <a:lnSpc>
                <a:spcPct val="90000"/>
              </a:lnSpc>
              <a:spcBef>
                <a:spcPts val="500"/>
              </a:spcBef>
              <a:spcAft>
                <a:spcPts val="0"/>
              </a:spcAft>
              <a:buClr>
                <a:srgbClr val="0070C0"/>
              </a:buClr>
              <a:buSzPct val="100000"/>
              <a:buChar char="•"/>
            </a:pPr>
            <a:r>
              <a:rPr lang="fr-CA" sz="2200">
                <a:solidFill>
                  <a:srgbClr val="0070C0"/>
                </a:solidFill>
              </a:rPr>
              <a:t>$ git config --global color.status auto</a:t>
            </a:r>
            <a:endParaRPr/>
          </a:p>
          <a:p>
            <a:pPr marL="685800" lvl="1" indent="-228600" algn="l" rtl="0">
              <a:lnSpc>
                <a:spcPct val="90000"/>
              </a:lnSpc>
              <a:spcBef>
                <a:spcPts val="500"/>
              </a:spcBef>
              <a:spcAft>
                <a:spcPts val="0"/>
              </a:spcAft>
              <a:buClr>
                <a:srgbClr val="0070C0"/>
              </a:buClr>
              <a:buSzPct val="100000"/>
              <a:buChar char="•"/>
            </a:pPr>
            <a:r>
              <a:rPr lang="fr-CA" sz="2200">
                <a:solidFill>
                  <a:srgbClr val="0070C0"/>
                </a:solidFill>
              </a:rPr>
              <a:t>$ git config --global color.branch auto</a:t>
            </a:r>
            <a:endParaRPr/>
          </a:p>
          <a:p>
            <a:pPr marL="685800" lvl="1" indent="-99377" algn="l" rtl="0">
              <a:lnSpc>
                <a:spcPct val="90000"/>
              </a:lnSpc>
              <a:spcBef>
                <a:spcPts val="500"/>
              </a:spcBef>
              <a:spcAft>
                <a:spcPts val="0"/>
              </a:spcAft>
              <a:buClr>
                <a:schemeClr val="dk1"/>
              </a:buClr>
              <a:buSzPct val="100000"/>
              <a:buNone/>
            </a:pPr>
            <a:endParaRPr sz="2200">
              <a:solidFill>
                <a:srgbClr val="0070C0"/>
              </a:solidFill>
            </a:endParaRPr>
          </a:p>
          <a:p>
            <a:pPr marL="228600" lvl="0" indent="-228600" algn="l" rtl="0">
              <a:lnSpc>
                <a:spcPct val="90000"/>
              </a:lnSpc>
              <a:spcBef>
                <a:spcPts val="1000"/>
              </a:spcBef>
              <a:spcAft>
                <a:spcPts val="0"/>
              </a:spcAft>
              <a:buClr>
                <a:schemeClr val="dk1"/>
              </a:buClr>
              <a:buSzPct val="100000"/>
              <a:buChar char="•"/>
            </a:pPr>
            <a:r>
              <a:rPr lang="fr-CA" sz="2200" b="0" i="0"/>
              <a:t>Par défaut, Git utilisera Vim comme éditeur et Vimdiff comme outil de merge. Vous pouvez les modifier en utilisant :</a:t>
            </a:r>
            <a:endParaRPr/>
          </a:p>
          <a:p>
            <a:pPr marL="685800" lvl="1" indent="-228600" algn="l" rtl="0">
              <a:lnSpc>
                <a:spcPct val="90000"/>
              </a:lnSpc>
              <a:spcBef>
                <a:spcPts val="500"/>
              </a:spcBef>
              <a:spcAft>
                <a:spcPts val="0"/>
              </a:spcAft>
              <a:buClr>
                <a:srgbClr val="0070C0"/>
              </a:buClr>
              <a:buSzPct val="100000"/>
              <a:buChar char="•"/>
            </a:pPr>
            <a:r>
              <a:rPr lang="fr-CA" sz="2200">
                <a:solidFill>
                  <a:srgbClr val="0070C0"/>
                </a:solidFill>
              </a:rPr>
              <a:t>$ git config --global core.editor notepad++ </a:t>
            </a:r>
            <a:endParaRPr/>
          </a:p>
          <a:p>
            <a:pPr marL="685800" lvl="1" indent="-228600" algn="l" rtl="0">
              <a:lnSpc>
                <a:spcPct val="90000"/>
              </a:lnSpc>
              <a:spcBef>
                <a:spcPts val="500"/>
              </a:spcBef>
              <a:spcAft>
                <a:spcPts val="0"/>
              </a:spcAft>
              <a:buClr>
                <a:srgbClr val="0070C0"/>
              </a:buClr>
              <a:buSzPct val="100000"/>
              <a:buChar char="•"/>
            </a:pPr>
            <a:r>
              <a:rPr lang="fr-CA" sz="2200">
                <a:solidFill>
                  <a:srgbClr val="0070C0"/>
                </a:solidFill>
              </a:rPr>
              <a:t>$ git config --global merge.tool vimdiff</a:t>
            </a:r>
            <a:endParaRPr sz="2200">
              <a:solidFill>
                <a:srgbClr val="0070C0"/>
              </a:solidFill>
            </a:endParaRPr>
          </a:p>
          <a:p>
            <a:pPr marL="228600" lvl="0" indent="-64135" algn="l" rtl="0">
              <a:lnSpc>
                <a:spcPct val="90000"/>
              </a:lnSpc>
              <a:spcBef>
                <a:spcPts val="1000"/>
              </a:spcBef>
              <a:spcAft>
                <a:spcPts val="0"/>
              </a:spcAft>
              <a:buClr>
                <a:schemeClr val="dk1"/>
              </a:buClr>
              <a:buSzPct val="100000"/>
              <a:buNone/>
            </a:pPr>
            <a:endParaRPr>
              <a:latin typeface="Montserrat"/>
              <a:ea typeface="Montserrat"/>
              <a:cs typeface="Montserrat"/>
              <a:sym typeface="Montserrat"/>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7"/>
          <p:cNvSpPr txBox="1">
            <a:spLocks noGrp="1"/>
          </p:cNvSpPr>
          <p:nvPr>
            <p:ph type="title"/>
          </p:nvPr>
        </p:nvSpPr>
        <p:spPr>
          <a:xfrm>
            <a:off x="740229" y="25749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CA"/>
              <a:t>Comment créer un dépôt local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8"/>
          <p:cNvSpPr txBox="1">
            <a:spLocks noGrp="1"/>
          </p:cNvSpPr>
          <p:nvPr>
            <p:ph type="title"/>
          </p:nvPr>
        </p:nvSpPr>
        <p:spPr>
          <a:xfrm>
            <a:off x="838200" y="365125"/>
            <a:ext cx="10515600" cy="9361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Comment créer un dépôt local ?</a:t>
            </a:r>
            <a:endParaRPr/>
          </a:p>
        </p:txBody>
      </p:sp>
      <p:sp>
        <p:nvSpPr>
          <p:cNvPr id="611" name="Google Shape;6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CA" b="0" i="0">
                <a:latin typeface="Montserrat"/>
                <a:ea typeface="Montserrat"/>
                <a:cs typeface="Montserrat"/>
                <a:sym typeface="Montserrat"/>
              </a:rPr>
              <a:t>Dans un logiciel de gestion de versions comme Git, une copie de projet </a:t>
            </a:r>
            <a:r>
              <a:rPr lang="fr-CA">
                <a:latin typeface="Montserrat"/>
                <a:ea typeface="Montserrat"/>
                <a:cs typeface="Montserrat"/>
                <a:sym typeface="Montserrat"/>
              </a:rPr>
              <a:t>est appelé : </a:t>
            </a:r>
            <a:r>
              <a:rPr lang="fr-CA">
                <a:solidFill>
                  <a:srgbClr val="0070C0"/>
                </a:solidFill>
                <a:latin typeface="Montserrat"/>
                <a:ea typeface="Montserrat"/>
                <a:cs typeface="Montserrat"/>
                <a:sym typeface="Montserrat"/>
              </a:rPr>
              <a:t>un dépôt</a:t>
            </a:r>
            <a:r>
              <a:rPr lang="fr-CA">
                <a:latin typeface="Montserrat"/>
                <a:ea typeface="Montserrat"/>
                <a:cs typeface="Montserrat"/>
                <a:sym typeface="Montserrat"/>
              </a:rPr>
              <a:t>.</a:t>
            </a:r>
            <a:endParaRPr/>
          </a:p>
          <a:p>
            <a:pPr marL="228600" lvl="0" indent="-50800" algn="l" rtl="0">
              <a:lnSpc>
                <a:spcPct val="90000"/>
              </a:lnSpc>
              <a:spcBef>
                <a:spcPts val="1000"/>
              </a:spcBef>
              <a:spcAft>
                <a:spcPts val="0"/>
              </a:spcAft>
              <a:buClr>
                <a:schemeClr val="dk1"/>
              </a:buClr>
              <a:buSzPts val="2800"/>
              <a:buNone/>
            </a:pPr>
            <a:endParaRPr>
              <a:latin typeface="Montserrat"/>
              <a:ea typeface="Montserrat"/>
              <a:cs typeface="Montserrat"/>
              <a:sym typeface="Montserrat"/>
            </a:endParaRPr>
          </a:p>
          <a:p>
            <a:pPr marL="228600" lvl="0" indent="-228600" algn="l" rtl="0">
              <a:lnSpc>
                <a:spcPct val="90000"/>
              </a:lnSpc>
              <a:spcBef>
                <a:spcPts val="1000"/>
              </a:spcBef>
              <a:spcAft>
                <a:spcPts val="0"/>
              </a:spcAft>
              <a:buClr>
                <a:schemeClr val="dk1"/>
              </a:buClr>
              <a:buSzPts val="2800"/>
              <a:buFont typeface="Arial"/>
              <a:buChar char="•"/>
            </a:pPr>
            <a:r>
              <a:rPr lang="fr-CA">
                <a:latin typeface="Montserrat"/>
                <a:ea typeface="Montserrat"/>
                <a:cs typeface="Montserrat"/>
                <a:sym typeface="Montserrat"/>
              </a:rPr>
              <a:t>Il y a 2 façon de créer un dépôt local: </a:t>
            </a:r>
            <a:endParaRPr/>
          </a:p>
          <a:p>
            <a:pPr marL="914400" lvl="1" indent="-457200" algn="l" rtl="0">
              <a:lnSpc>
                <a:spcPct val="90000"/>
              </a:lnSpc>
              <a:spcBef>
                <a:spcPts val="500"/>
              </a:spcBef>
              <a:spcAft>
                <a:spcPts val="0"/>
              </a:spcAft>
              <a:buClr>
                <a:srgbClr val="000000"/>
              </a:buClr>
              <a:buSzPts val="2400"/>
              <a:buFont typeface="Calibri"/>
              <a:buAutoNum type="arabicPeriod"/>
            </a:pPr>
            <a:r>
              <a:rPr lang="fr-CA" b="0" i="0">
                <a:solidFill>
                  <a:srgbClr val="000000"/>
                </a:solidFill>
                <a:latin typeface="Montserrat"/>
                <a:ea typeface="Montserrat"/>
                <a:cs typeface="Montserrat"/>
                <a:sym typeface="Montserrat"/>
              </a:rPr>
              <a:t>En </a:t>
            </a:r>
            <a:r>
              <a:rPr lang="fr-CA" b="0" i="0">
                <a:solidFill>
                  <a:srgbClr val="0070C0"/>
                </a:solidFill>
                <a:latin typeface="Montserrat"/>
                <a:ea typeface="Montserrat"/>
                <a:cs typeface="Montserrat"/>
                <a:sym typeface="Montserrat"/>
              </a:rPr>
              <a:t>créant un dépôt local vide </a:t>
            </a:r>
            <a:r>
              <a:rPr lang="fr-CA" b="0" i="0">
                <a:solidFill>
                  <a:srgbClr val="000000"/>
                </a:solidFill>
                <a:latin typeface="Montserrat"/>
                <a:ea typeface="Montserrat"/>
                <a:cs typeface="Montserrat"/>
                <a:sym typeface="Montserrat"/>
              </a:rPr>
              <a:t>pour accueillir un nouveau projet ;</a:t>
            </a:r>
            <a:endParaRPr/>
          </a:p>
          <a:p>
            <a:pPr marL="914400" lvl="1" indent="-457200" algn="l" rtl="0">
              <a:lnSpc>
                <a:spcPct val="90000"/>
              </a:lnSpc>
              <a:spcBef>
                <a:spcPts val="500"/>
              </a:spcBef>
              <a:spcAft>
                <a:spcPts val="0"/>
              </a:spcAft>
              <a:buClr>
                <a:srgbClr val="000000"/>
              </a:buClr>
              <a:buSzPts val="2400"/>
              <a:buFont typeface="Calibri"/>
              <a:buAutoNum type="arabicPeriod"/>
            </a:pPr>
            <a:r>
              <a:rPr lang="fr-CA" b="0" i="0">
                <a:solidFill>
                  <a:srgbClr val="000000"/>
                </a:solidFill>
                <a:latin typeface="Montserrat"/>
                <a:ea typeface="Montserrat"/>
                <a:cs typeface="Montserrat"/>
                <a:sym typeface="Montserrat"/>
              </a:rPr>
              <a:t>En </a:t>
            </a:r>
            <a:r>
              <a:rPr lang="fr-CA" b="0" i="0">
                <a:solidFill>
                  <a:srgbClr val="0070C0"/>
                </a:solidFill>
                <a:latin typeface="Montserrat"/>
                <a:ea typeface="Montserrat"/>
                <a:cs typeface="Montserrat"/>
                <a:sym typeface="Montserrat"/>
              </a:rPr>
              <a:t>clonant un dépôt distant</a:t>
            </a:r>
            <a:r>
              <a:rPr lang="fr-CA" b="0" i="0">
                <a:solidFill>
                  <a:srgbClr val="000000"/>
                </a:solidFill>
                <a:latin typeface="Montserrat"/>
                <a:ea typeface="Montserrat"/>
                <a:cs typeface="Montserrat"/>
                <a:sym typeface="Montserrat"/>
              </a:rPr>
              <a:t>, c’est-à-dire rapatrier tout l’historique d’un dépôt distant en local, afin de pouvoir travailler par dessus.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1 Créer un dépôt local vide</a:t>
            </a:r>
            <a:endParaRPr/>
          </a:p>
        </p:txBody>
      </p:sp>
      <p:pic>
        <p:nvPicPr>
          <p:cNvPr id="617" name="Google Shape;617;p59"/>
          <p:cNvPicPr preferRelativeResize="0">
            <a:picLocks noGrp="1"/>
          </p:cNvPicPr>
          <p:nvPr>
            <p:ph type="body" idx="1"/>
          </p:nvPr>
        </p:nvPicPr>
        <p:blipFill rotWithShape="1">
          <a:blip r:embed="rId3">
            <a:alphaModFix/>
          </a:blip>
          <a:srcRect l="26487" t="11952" r="14165" b="55869"/>
          <a:stretch/>
        </p:blipFill>
        <p:spPr>
          <a:xfrm>
            <a:off x="470516" y="1907486"/>
            <a:ext cx="5633732" cy="1718172"/>
          </a:xfrm>
          <a:prstGeom prst="rect">
            <a:avLst/>
          </a:prstGeom>
          <a:noFill/>
          <a:ln>
            <a:noFill/>
          </a:ln>
        </p:spPr>
      </p:pic>
      <p:pic>
        <p:nvPicPr>
          <p:cNvPr id="618" name="Google Shape;618;p59"/>
          <p:cNvPicPr preferRelativeResize="0"/>
          <p:nvPr/>
        </p:nvPicPr>
        <p:blipFill rotWithShape="1">
          <a:blip r:embed="rId4">
            <a:alphaModFix/>
          </a:blip>
          <a:srcRect l="12331" t="66198" r="48501" b="10255"/>
          <a:stretch/>
        </p:blipFill>
        <p:spPr>
          <a:xfrm>
            <a:off x="399495" y="4241160"/>
            <a:ext cx="5633732" cy="1904999"/>
          </a:xfrm>
          <a:prstGeom prst="rect">
            <a:avLst/>
          </a:prstGeom>
          <a:noFill/>
          <a:ln>
            <a:noFill/>
          </a:ln>
        </p:spPr>
      </p:pic>
      <p:sp>
        <p:nvSpPr>
          <p:cNvPr id="619" name="Google Shape;619;p59"/>
          <p:cNvSpPr txBox="1"/>
          <p:nvPr/>
        </p:nvSpPr>
        <p:spPr>
          <a:xfrm>
            <a:off x="6652335" y="1627525"/>
            <a:ext cx="4923408" cy="2031325"/>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fr-CA" sz="1800">
                <a:solidFill>
                  <a:schemeClr val="dk1"/>
                </a:solidFill>
                <a:latin typeface="Calibri"/>
                <a:ea typeface="Calibri"/>
                <a:cs typeface="Calibri"/>
                <a:sym typeface="Calibri"/>
              </a:rPr>
              <a:t>Je vais créer un dossier que je vais appeler </a:t>
            </a:r>
            <a:r>
              <a:rPr lang="fr-CA" sz="1800">
                <a:solidFill>
                  <a:srgbClr val="0070C0"/>
                </a:solidFill>
                <a:latin typeface="Calibri"/>
                <a:ea typeface="Calibri"/>
                <a:cs typeface="Calibri"/>
                <a:sym typeface="Calibri"/>
              </a:rPr>
              <a:t>Les_Villes_du_Quebec.</a:t>
            </a:r>
            <a:endParaRPr/>
          </a:p>
          <a:p>
            <a:pPr marL="342900" marR="0" lvl="0" indent="-342900" algn="l" rtl="0">
              <a:spcBef>
                <a:spcPts val="0"/>
              </a:spcBef>
              <a:spcAft>
                <a:spcPts val="0"/>
              </a:spcAft>
              <a:buClr>
                <a:schemeClr val="dk1"/>
              </a:buClr>
              <a:buSzPts val="1800"/>
              <a:buFont typeface="Calibri"/>
              <a:buAutoNum type="arabicPeriod"/>
            </a:pPr>
            <a:r>
              <a:rPr lang="fr-CA" sz="1800">
                <a:solidFill>
                  <a:schemeClr val="dk1"/>
                </a:solidFill>
                <a:latin typeface="Calibri"/>
                <a:ea typeface="Calibri"/>
                <a:cs typeface="Calibri"/>
                <a:sym typeface="Calibri"/>
              </a:rPr>
              <a:t>Je vais positionner Git Bash sur ce répertoire.</a:t>
            </a:r>
            <a:endParaRPr/>
          </a:p>
          <a:p>
            <a:pPr marL="342900" marR="0" lvl="0" indent="-342900" algn="l" rtl="0">
              <a:spcBef>
                <a:spcPts val="0"/>
              </a:spcBef>
              <a:spcAft>
                <a:spcPts val="0"/>
              </a:spcAft>
              <a:buClr>
                <a:schemeClr val="dk1"/>
              </a:buClr>
              <a:buSzPts val="1800"/>
              <a:buFont typeface="Calibri"/>
              <a:buAutoNum type="arabicPeriod"/>
            </a:pPr>
            <a:r>
              <a:rPr lang="fr-CA" sz="1800">
                <a:solidFill>
                  <a:schemeClr val="dk1"/>
                </a:solidFill>
                <a:latin typeface="Calibri"/>
                <a:ea typeface="Calibri"/>
                <a:cs typeface="Calibri"/>
                <a:sym typeface="Calibri"/>
              </a:rPr>
              <a:t>Je vais lancer la commande suivante: </a:t>
            </a:r>
            <a:endParaRPr/>
          </a:p>
          <a:p>
            <a:pPr marL="0" marR="0" lvl="0" indent="0" algn="l" rtl="0">
              <a:spcBef>
                <a:spcPts val="0"/>
              </a:spcBef>
              <a:spcAft>
                <a:spcPts val="0"/>
              </a:spcAft>
              <a:buNone/>
            </a:pPr>
            <a:r>
              <a:rPr lang="fr-CA" sz="1800">
                <a:solidFill>
                  <a:srgbClr val="0070C0"/>
                </a:solidFill>
                <a:latin typeface="Calibri"/>
                <a:ea typeface="Calibri"/>
                <a:cs typeface="Calibri"/>
                <a:sym typeface="Calibri"/>
              </a:rPr>
              <a:t>$ git init</a:t>
            </a:r>
            <a:endParaRPr/>
          </a:p>
          <a:p>
            <a:pPr marL="0" marR="0" lvl="0" indent="0" algn="l" rtl="0">
              <a:spcBef>
                <a:spcPts val="0"/>
              </a:spcBef>
              <a:spcAft>
                <a:spcPts val="0"/>
              </a:spcAft>
              <a:buNone/>
            </a:pPr>
            <a:endParaRPr sz="1800">
              <a:solidFill>
                <a:srgbClr val="0070C0"/>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Un dossier caché </a:t>
            </a:r>
            <a:r>
              <a:rPr lang="fr-CA" sz="1800">
                <a:solidFill>
                  <a:srgbClr val="0070C0"/>
                </a:solidFill>
                <a:latin typeface="Calibri"/>
                <a:ea typeface="Calibri"/>
                <a:cs typeface="Calibri"/>
                <a:sym typeface="Calibri"/>
              </a:rPr>
              <a:t>.git </a:t>
            </a:r>
            <a:r>
              <a:rPr lang="fr-CA" sz="1800">
                <a:solidFill>
                  <a:schemeClr val="dk1"/>
                </a:solidFill>
                <a:latin typeface="Calibri"/>
                <a:ea typeface="Calibri"/>
                <a:cs typeface="Calibri"/>
                <a:sym typeface="Calibri"/>
              </a:rPr>
              <a:t>sera créé</a:t>
            </a:r>
            <a:endParaRPr/>
          </a:p>
        </p:txBody>
      </p:sp>
      <p:pic>
        <p:nvPicPr>
          <p:cNvPr id="620" name="Google Shape;620;p59"/>
          <p:cNvPicPr preferRelativeResize="0"/>
          <p:nvPr/>
        </p:nvPicPr>
        <p:blipFill rotWithShape="1">
          <a:blip r:embed="rId5">
            <a:alphaModFix/>
          </a:blip>
          <a:srcRect l="26650" t="8544" r="22108" b="55598"/>
          <a:stretch/>
        </p:blipFill>
        <p:spPr>
          <a:xfrm>
            <a:off x="6652335" y="4124047"/>
            <a:ext cx="4923408" cy="1938017"/>
          </a:xfrm>
          <a:prstGeom prst="rect">
            <a:avLst/>
          </a:prstGeom>
          <a:noFill/>
          <a:ln>
            <a:noFill/>
          </a:ln>
        </p:spPr>
      </p:pic>
      <p:cxnSp>
        <p:nvCxnSpPr>
          <p:cNvPr id="621" name="Google Shape;621;p59"/>
          <p:cNvCxnSpPr>
            <a:stCxn id="618" idx="0"/>
          </p:cNvCxnSpPr>
          <p:nvPr/>
        </p:nvCxnSpPr>
        <p:spPr>
          <a:xfrm rot="10800000" flipH="1">
            <a:off x="3216361" y="3169260"/>
            <a:ext cx="3805800" cy="1071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22" name="Google Shape;622;p59"/>
          <p:cNvCxnSpPr/>
          <p:nvPr/>
        </p:nvCxnSpPr>
        <p:spPr>
          <a:xfrm>
            <a:off x="7084380" y="3213717"/>
            <a:ext cx="1376039" cy="2228295"/>
          </a:xfrm>
          <a:prstGeom prst="straightConnector1">
            <a:avLst/>
          </a:prstGeom>
          <a:noFill/>
          <a:ln w="9525" cap="flat" cmpd="sng">
            <a:solidFill>
              <a:schemeClr val="accent1"/>
            </a:solidFill>
            <a:prstDash val="solid"/>
            <a:miter lim="800000"/>
            <a:headEnd type="none" w="sm" len="sm"/>
            <a:tailEnd type="triangle" w="med" len="med"/>
          </a:ln>
        </p:spPr>
      </p:cxnSp>
      <p:cxnSp>
        <p:nvCxnSpPr>
          <p:cNvPr id="623" name="Google Shape;623;p59"/>
          <p:cNvCxnSpPr>
            <a:endCxn id="618" idx="0"/>
          </p:cNvCxnSpPr>
          <p:nvPr/>
        </p:nvCxnSpPr>
        <p:spPr>
          <a:xfrm flipH="1">
            <a:off x="3216361" y="3429060"/>
            <a:ext cx="101400" cy="8121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838200" y="365125"/>
            <a:ext cx="10515600" cy="75346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Git</a:t>
            </a:r>
            <a:endParaRPr/>
          </a:p>
        </p:txBody>
      </p:sp>
      <p:sp>
        <p:nvSpPr>
          <p:cNvPr id="116" name="Google Shape;116;p6"/>
          <p:cNvSpPr txBox="1">
            <a:spLocks noGrp="1"/>
          </p:cNvSpPr>
          <p:nvPr>
            <p:ph type="body" idx="1"/>
          </p:nvPr>
        </p:nvSpPr>
        <p:spPr>
          <a:xfrm>
            <a:off x="838200" y="1455937"/>
            <a:ext cx="10515600" cy="47210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fr-CA"/>
              <a:t>Voyez-vous, ces différentes versions du projet, Git vous permet de les sauvegarder de façon intelligente et structurée : </a:t>
            </a:r>
            <a:r>
              <a:rPr lang="fr-CA">
                <a:solidFill>
                  <a:srgbClr val="0070C0"/>
                </a:solidFill>
              </a:rPr>
              <a:t>Contrôle de version</a:t>
            </a:r>
            <a:r>
              <a:rPr lang="fr-CA"/>
              <a:t>.</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En d’autres mots, il vous fait un historique du projet.</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Il le contrôle bien, même en situation de </a:t>
            </a:r>
            <a:r>
              <a:rPr lang="fr-CA">
                <a:solidFill>
                  <a:srgbClr val="0070C0"/>
                </a:solidFill>
              </a:rPr>
              <a:t>travail collaboratif</a:t>
            </a:r>
            <a:r>
              <a:rPr lang="fr-CA"/>
              <a:t>.</a:t>
            </a:r>
            <a:endParaRPr/>
          </a:p>
          <a:p>
            <a:pPr marL="228600" lvl="0" indent="-50800" algn="l"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fr-CA"/>
              <a:t>En somme, Git est un système qui permet de faire un contrôle intelligent et structuré de versions d’un projet, même en circonstance de travail collaboratif (</a:t>
            </a:r>
            <a:r>
              <a:rPr lang="fr-CA">
                <a:solidFill>
                  <a:srgbClr val="0070C0"/>
                </a:solidFill>
              </a:rPr>
              <a:t>même si plusieurs personnes travaillent en même temps sur le même dossier</a:t>
            </a:r>
            <a:r>
              <a:rPr lang="fr-CA"/>
              <a:t>).</a:t>
            </a:r>
            <a:endParaRPr/>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838200" y="365125"/>
            <a:ext cx="10515600" cy="8540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1 Créer un dépôt local vide</a:t>
            </a:r>
            <a:endParaRPr/>
          </a:p>
        </p:txBody>
      </p:sp>
      <p:pic>
        <p:nvPicPr>
          <p:cNvPr id="629" name="Google Shape;629;p60"/>
          <p:cNvPicPr preferRelativeResize="0">
            <a:picLocks noGrp="1"/>
          </p:cNvPicPr>
          <p:nvPr>
            <p:ph type="body" idx="1"/>
          </p:nvPr>
        </p:nvPicPr>
        <p:blipFill rotWithShape="1">
          <a:blip r:embed="rId3">
            <a:alphaModFix/>
          </a:blip>
          <a:srcRect l="26650" t="8544" r="22108" b="55598"/>
          <a:stretch/>
        </p:blipFill>
        <p:spPr>
          <a:xfrm>
            <a:off x="838200" y="1437974"/>
            <a:ext cx="10821158" cy="4259442"/>
          </a:xfrm>
          <a:prstGeom prst="rect">
            <a:avLst/>
          </a:prstGeom>
          <a:noFill/>
          <a:ln>
            <a:noFill/>
          </a:ln>
        </p:spPr>
      </p:pic>
      <p:sp>
        <p:nvSpPr>
          <p:cNvPr id="630" name="Google Shape;630;p60"/>
          <p:cNvSpPr txBox="1"/>
          <p:nvPr/>
        </p:nvSpPr>
        <p:spPr>
          <a:xfrm>
            <a:off x="6611816" y="4199793"/>
            <a:ext cx="4560278" cy="2031325"/>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À partir de ce répertoire (</a:t>
            </a:r>
            <a:r>
              <a:rPr lang="fr-CA" sz="1800">
                <a:solidFill>
                  <a:srgbClr val="0070C0"/>
                </a:solidFill>
                <a:latin typeface="Calibri"/>
                <a:ea typeface="Calibri"/>
                <a:cs typeface="Calibri"/>
                <a:sym typeface="Calibri"/>
              </a:rPr>
              <a:t>officiellement un dépôt Git à présent</a:t>
            </a:r>
            <a:r>
              <a:rPr lang="fr-CA" sz="1800">
                <a:solidFill>
                  <a:schemeClr val="dk1"/>
                </a:solidFill>
                <a:latin typeface="Calibri"/>
                <a:ea typeface="Calibri"/>
                <a:cs typeface="Calibri"/>
                <a:sym typeface="Calibri"/>
              </a:rPr>
              <a:t>) je peux glisser, créer toute sorte de dossier ou fichier ici : c’est ma branche principale.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Attention : je ne touche </a:t>
            </a:r>
            <a:r>
              <a:rPr lang="fr-CA" sz="1800">
                <a:solidFill>
                  <a:srgbClr val="FF0000"/>
                </a:solidFill>
                <a:latin typeface="Calibri"/>
                <a:ea typeface="Calibri"/>
                <a:cs typeface="Calibri"/>
                <a:sym typeface="Calibri"/>
              </a:rPr>
              <a:t>PAS DU TOUT </a:t>
            </a:r>
            <a:r>
              <a:rPr lang="fr-CA" sz="1800">
                <a:solidFill>
                  <a:schemeClr val="dk1"/>
                </a:solidFill>
                <a:latin typeface="Calibri"/>
                <a:ea typeface="Calibri"/>
                <a:cs typeface="Calibri"/>
                <a:sym typeface="Calibri"/>
              </a:rPr>
              <a:t>au dossier </a:t>
            </a:r>
            <a:r>
              <a:rPr lang="fr-CA" sz="1800">
                <a:solidFill>
                  <a:srgbClr val="0070C0"/>
                </a:solidFill>
                <a:latin typeface="Calibri"/>
                <a:ea typeface="Calibri"/>
                <a:cs typeface="Calibri"/>
                <a:sym typeface="Calibri"/>
              </a:rPr>
              <a:t>.git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2 Cloner un dépôt distant depuis mon compte GitHub</a:t>
            </a:r>
            <a:endParaRPr/>
          </a:p>
        </p:txBody>
      </p:sp>
      <p:pic>
        <p:nvPicPr>
          <p:cNvPr id="636" name="Google Shape;636;p61"/>
          <p:cNvPicPr preferRelativeResize="0">
            <a:picLocks noGrp="1"/>
          </p:cNvPicPr>
          <p:nvPr>
            <p:ph type="body" idx="1"/>
          </p:nvPr>
        </p:nvPicPr>
        <p:blipFill rotWithShape="1">
          <a:blip r:embed="rId3">
            <a:alphaModFix/>
          </a:blip>
          <a:srcRect l="24445" t="18843" r="25173" b="37088"/>
          <a:stretch/>
        </p:blipFill>
        <p:spPr>
          <a:xfrm>
            <a:off x="506027" y="1848918"/>
            <a:ext cx="5142264" cy="2530136"/>
          </a:xfrm>
          <a:prstGeom prst="rect">
            <a:avLst/>
          </a:prstGeom>
          <a:noFill/>
          <a:ln>
            <a:noFill/>
          </a:ln>
        </p:spPr>
      </p:pic>
      <p:pic>
        <p:nvPicPr>
          <p:cNvPr id="637" name="Google Shape;637;p61"/>
          <p:cNvPicPr preferRelativeResize="0"/>
          <p:nvPr/>
        </p:nvPicPr>
        <p:blipFill rotWithShape="1">
          <a:blip r:embed="rId4">
            <a:alphaModFix/>
          </a:blip>
          <a:srcRect l="24250" t="17924" r="25768" b="37963"/>
          <a:stretch/>
        </p:blipFill>
        <p:spPr>
          <a:xfrm>
            <a:off x="6275240" y="1857796"/>
            <a:ext cx="5078560" cy="2521258"/>
          </a:xfrm>
          <a:prstGeom prst="rect">
            <a:avLst/>
          </a:prstGeom>
          <a:noFill/>
          <a:ln>
            <a:noFill/>
          </a:ln>
        </p:spPr>
      </p:pic>
      <p:sp>
        <p:nvSpPr>
          <p:cNvPr id="638" name="Google Shape;638;p61"/>
          <p:cNvSpPr txBox="1"/>
          <p:nvPr/>
        </p:nvSpPr>
        <p:spPr>
          <a:xfrm>
            <a:off x="932155" y="5020466"/>
            <a:ext cx="4128117" cy="646331"/>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crée un dépôt (repository) sur Github que je </a:t>
            </a:r>
            <a:r>
              <a:rPr lang="fr-CA" sz="1800">
                <a:solidFill>
                  <a:schemeClr val="accent1"/>
                </a:solidFill>
                <a:latin typeface="Calibri"/>
                <a:ea typeface="Calibri"/>
                <a:cs typeface="Calibri"/>
                <a:sym typeface="Calibri"/>
              </a:rPr>
              <a:t>fork</a:t>
            </a:r>
            <a:r>
              <a:rPr lang="fr-CA" sz="1800">
                <a:solidFill>
                  <a:schemeClr val="dk1"/>
                </a:solidFill>
                <a:latin typeface="Calibri"/>
                <a:ea typeface="Calibri"/>
                <a:cs typeface="Calibri"/>
                <a:sym typeface="Calibri"/>
              </a:rPr>
              <a:t> en local.</a:t>
            </a:r>
            <a:endParaRPr/>
          </a:p>
        </p:txBody>
      </p:sp>
      <p:sp>
        <p:nvSpPr>
          <p:cNvPr id="639" name="Google Shape;639;p61"/>
          <p:cNvSpPr txBox="1"/>
          <p:nvPr/>
        </p:nvSpPr>
        <p:spPr>
          <a:xfrm>
            <a:off x="6275240" y="5020466"/>
            <a:ext cx="5078560" cy="646331"/>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L’action de forker en local consiste à cloner ce dépôt.</a:t>
            </a:r>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 On parle de </a:t>
            </a:r>
            <a:r>
              <a:rPr lang="fr-CA" sz="1800">
                <a:solidFill>
                  <a:srgbClr val="0070C0"/>
                </a:solidFill>
                <a:latin typeface="Calibri"/>
                <a:ea typeface="Calibri"/>
                <a:cs typeface="Calibri"/>
                <a:sym typeface="Calibri"/>
              </a:rPr>
              <a:t>clonage</a:t>
            </a:r>
            <a:r>
              <a:rPr lang="fr-CA" sz="1800">
                <a:solidFill>
                  <a:schemeClr val="dk1"/>
                </a:solidFill>
                <a:latin typeface="Calibri"/>
                <a:ea typeface="Calibri"/>
                <a:cs typeface="Calibri"/>
                <a:sym typeface="Calibri"/>
              </a:rPr>
              <a:t> d’un dépôt.</a:t>
            </a:r>
            <a:endParaRPr/>
          </a:p>
        </p:txBody>
      </p:sp>
      <p:cxnSp>
        <p:nvCxnSpPr>
          <p:cNvPr id="640" name="Google Shape;640;p61"/>
          <p:cNvCxnSpPr>
            <a:stCxn id="638" idx="3"/>
            <a:endCxn id="639" idx="1"/>
          </p:cNvCxnSpPr>
          <p:nvPr/>
        </p:nvCxnSpPr>
        <p:spPr>
          <a:xfrm>
            <a:off x="5060272" y="5343632"/>
            <a:ext cx="1215000" cy="0"/>
          </a:xfrm>
          <a:prstGeom prst="straightConnector1">
            <a:avLst/>
          </a:prstGeom>
          <a:noFill/>
          <a:ln w="9525" cap="flat" cmpd="sng">
            <a:solidFill>
              <a:schemeClr val="accent1"/>
            </a:solidFill>
            <a:prstDash val="solid"/>
            <a:miter lim="800000"/>
            <a:headEnd type="none" w="sm" len="sm"/>
            <a:tailEnd type="triangle" w="med" len="med"/>
          </a:ln>
        </p:spPr>
      </p:cxnSp>
      <p:sp>
        <p:nvSpPr>
          <p:cNvPr id="641" name="Google Shape;641;p61"/>
          <p:cNvSpPr txBox="1"/>
          <p:nvPr/>
        </p:nvSpPr>
        <p:spPr>
          <a:xfrm>
            <a:off x="932154" y="5846544"/>
            <a:ext cx="1042164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70C0"/>
                </a:solidFill>
                <a:latin typeface="Calibri"/>
                <a:ea typeface="Calibri"/>
                <a:cs typeface="Calibri"/>
                <a:sym typeface="Calibri"/>
              </a:rPr>
              <a:t>Cloner le dépôt </a:t>
            </a:r>
            <a:r>
              <a:rPr lang="fr-CA" sz="1800">
                <a:solidFill>
                  <a:schemeClr val="dk1"/>
                </a:solidFill>
                <a:latin typeface="Calibri"/>
                <a:ea typeface="Calibri"/>
                <a:cs typeface="Calibri"/>
                <a:sym typeface="Calibri"/>
              </a:rPr>
              <a:t>me permettra de télécharger mon projet et de le déposer en local pour pouvoir continuer à travailler dessus en local.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Cloner un dépôt distant depuis mon compte GitHub</a:t>
            </a:r>
            <a:endParaRPr/>
          </a:p>
        </p:txBody>
      </p:sp>
      <p:pic>
        <p:nvPicPr>
          <p:cNvPr id="647" name="Google Shape;647;p62"/>
          <p:cNvPicPr preferRelativeResize="0">
            <a:picLocks noGrp="1"/>
          </p:cNvPicPr>
          <p:nvPr>
            <p:ph type="body" idx="1"/>
          </p:nvPr>
        </p:nvPicPr>
        <p:blipFill rotWithShape="1">
          <a:blip r:embed="rId3">
            <a:alphaModFix/>
          </a:blip>
          <a:srcRect l="29806" t="20211" r="33993" b="13681"/>
          <a:stretch/>
        </p:blipFill>
        <p:spPr>
          <a:xfrm>
            <a:off x="4009292" y="1143032"/>
            <a:ext cx="5236308" cy="537879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653" name="Google Shape;653;p63"/>
          <p:cNvPicPr preferRelativeResize="0">
            <a:picLocks noGrp="1"/>
          </p:cNvPicPr>
          <p:nvPr>
            <p:ph type="body" idx="1"/>
          </p:nvPr>
        </p:nvPicPr>
        <p:blipFill rotWithShape="1">
          <a:blip r:embed="rId3">
            <a:alphaModFix/>
          </a:blip>
          <a:srcRect l="1378" t="17415" r="19092" b="36067"/>
          <a:stretch/>
        </p:blipFill>
        <p:spPr>
          <a:xfrm>
            <a:off x="803272" y="365125"/>
            <a:ext cx="10550528" cy="3471170"/>
          </a:xfrm>
          <a:prstGeom prst="rect">
            <a:avLst/>
          </a:prstGeom>
          <a:noFill/>
          <a:ln w="9525" cap="flat" cmpd="sng">
            <a:solidFill>
              <a:schemeClr val="accent1"/>
            </a:solidFill>
            <a:prstDash val="solid"/>
            <a:round/>
            <a:headEnd type="none" w="sm" len="sm"/>
            <a:tailEnd type="none" w="sm" len="sm"/>
          </a:ln>
        </p:spPr>
      </p:pic>
      <p:pic>
        <p:nvPicPr>
          <p:cNvPr id="654" name="Google Shape;654;p63"/>
          <p:cNvPicPr preferRelativeResize="0"/>
          <p:nvPr/>
        </p:nvPicPr>
        <p:blipFill rotWithShape="1">
          <a:blip r:embed="rId4">
            <a:alphaModFix/>
          </a:blip>
          <a:srcRect l="12812" t="54167" r="53985" b="29583"/>
          <a:stretch/>
        </p:blipFill>
        <p:spPr>
          <a:xfrm>
            <a:off x="3257550" y="4264025"/>
            <a:ext cx="8096250" cy="2228850"/>
          </a:xfrm>
          <a:prstGeom prst="rect">
            <a:avLst/>
          </a:prstGeom>
          <a:noFill/>
          <a:ln>
            <a:noFill/>
          </a:ln>
        </p:spPr>
      </p:pic>
      <p:cxnSp>
        <p:nvCxnSpPr>
          <p:cNvPr id="655" name="Google Shape;655;p63"/>
          <p:cNvCxnSpPr/>
          <p:nvPr/>
        </p:nvCxnSpPr>
        <p:spPr>
          <a:xfrm flipH="1">
            <a:off x="5122985" y="2133600"/>
            <a:ext cx="3786553" cy="2426677"/>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4"/>
          <p:cNvSpPr txBox="1">
            <a:spLocks noGrp="1"/>
          </p:cNvSpPr>
          <p:nvPr>
            <p:ph type="title"/>
          </p:nvPr>
        </p:nvSpPr>
        <p:spPr>
          <a:xfrm>
            <a:off x="838200" y="485320"/>
            <a:ext cx="10515600" cy="99530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fr-CA"/>
              <a:t>2 Créons-en </a:t>
            </a:r>
            <a:r>
              <a:rPr lang="fr-CA">
                <a:solidFill>
                  <a:srgbClr val="0070C0"/>
                </a:solidFill>
              </a:rPr>
              <a:t>un autre dépôt</a:t>
            </a:r>
            <a:r>
              <a:rPr lang="fr-CA"/>
              <a:t> distant sur GitHub</a:t>
            </a:r>
            <a:endParaRPr/>
          </a:p>
        </p:txBody>
      </p:sp>
      <p:sp>
        <p:nvSpPr>
          <p:cNvPr id="661" name="Google Shape;661;p64"/>
          <p:cNvSpPr txBox="1"/>
          <p:nvPr/>
        </p:nvSpPr>
        <p:spPr>
          <a:xfrm>
            <a:off x="682781" y="1740813"/>
            <a:ext cx="10515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Nous allons créer le dépôt nommé </a:t>
            </a:r>
            <a:r>
              <a:rPr lang="fr-CA" sz="1800">
                <a:solidFill>
                  <a:srgbClr val="0070C0"/>
                </a:solidFill>
                <a:latin typeface="Calibri"/>
                <a:ea typeface="Calibri"/>
                <a:cs typeface="Calibri"/>
                <a:sym typeface="Calibri"/>
              </a:rPr>
              <a:t>La_Ville_de_Victoriaville </a:t>
            </a:r>
            <a:r>
              <a:rPr lang="fr-CA" sz="1800">
                <a:solidFill>
                  <a:schemeClr val="dk1"/>
                </a:solidFill>
                <a:latin typeface="Calibri"/>
                <a:ea typeface="Calibri"/>
                <a:cs typeface="Calibri"/>
                <a:sym typeface="Calibri"/>
              </a:rPr>
              <a:t>que nous allons par la suite importer en local.</a:t>
            </a:r>
            <a:endParaRPr/>
          </a:p>
        </p:txBody>
      </p:sp>
      <p:pic>
        <p:nvPicPr>
          <p:cNvPr id="662" name="Google Shape;662;p64"/>
          <p:cNvPicPr preferRelativeResize="0">
            <a:picLocks noGrp="1"/>
          </p:cNvPicPr>
          <p:nvPr>
            <p:ph type="body" idx="1"/>
          </p:nvPr>
        </p:nvPicPr>
        <p:blipFill rotWithShape="1">
          <a:blip r:embed="rId3">
            <a:alphaModFix/>
          </a:blip>
          <a:srcRect l="1035" t="18436" r="6466" b="26862"/>
          <a:stretch/>
        </p:blipFill>
        <p:spPr>
          <a:xfrm>
            <a:off x="774149" y="2370338"/>
            <a:ext cx="10424232" cy="3467639"/>
          </a:xfrm>
          <a:prstGeom prst="rect">
            <a:avLst/>
          </a:prstGeom>
          <a:noFill/>
          <a:ln w="9525" cap="flat" cmpd="sng">
            <a:solidFill>
              <a:srgbClr val="0070C0"/>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5"/>
          <p:cNvSpPr txBox="1">
            <a:spLocks noGrp="1"/>
          </p:cNvSpPr>
          <p:nvPr>
            <p:ph type="title"/>
          </p:nvPr>
        </p:nvSpPr>
        <p:spPr>
          <a:xfrm>
            <a:off x="838200" y="365125"/>
            <a:ext cx="10515600" cy="66014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pic>
        <p:nvPicPr>
          <p:cNvPr id="668" name="Google Shape;668;p65"/>
          <p:cNvPicPr preferRelativeResize="0">
            <a:picLocks noGrp="1"/>
          </p:cNvPicPr>
          <p:nvPr>
            <p:ph type="body" idx="1"/>
          </p:nvPr>
        </p:nvPicPr>
        <p:blipFill rotWithShape="1">
          <a:blip r:embed="rId3">
            <a:alphaModFix/>
          </a:blip>
          <a:srcRect l="1150" t="18231" r="25518" b="34027"/>
          <a:stretch/>
        </p:blipFill>
        <p:spPr>
          <a:xfrm>
            <a:off x="838200" y="1338309"/>
            <a:ext cx="10728381" cy="4181382"/>
          </a:xfrm>
          <a:prstGeom prst="rect">
            <a:avLst/>
          </a:prstGeom>
          <a:noFill/>
          <a:ln w="9525" cap="flat" cmpd="sng">
            <a:solidFill>
              <a:srgbClr val="0070C0"/>
            </a:solidFill>
            <a:prstDash val="solid"/>
            <a:round/>
            <a:headEnd type="none" w="sm" len="sm"/>
            <a:tailEnd type="none" w="sm" len="sm"/>
          </a:ln>
        </p:spPr>
      </p:pic>
      <p:cxnSp>
        <p:nvCxnSpPr>
          <p:cNvPr id="669" name="Google Shape;669;p65"/>
          <p:cNvCxnSpPr/>
          <p:nvPr/>
        </p:nvCxnSpPr>
        <p:spPr>
          <a:xfrm flipH="1">
            <a:off x="6525088" y="2618913"/>
            <a:ext cx="2148395" cy="381739"/>
          </a:xfrm>
          <a:prstGeom prst="straightConnector1">
            <a:avLst/>
          </a:prstGeom>
          <a:noFill/>
          <a:ln w="19050" cap="flat" cmpd="sng">
            <a:solidFill>
              <a:schemeClr val="accent1"/>
            </a:solidFill>
            <a:prstDash val="solid"/>
            <a:miter lim="800000"/>
            <a:headEnd type="none" w="sm" len="sm"/>
            <a:tailEnd type="triangle" w="med" len="med"/>
          </a:ln>
        </p:spPr>
      </p:cxnSp>
      <p:sp>
        <p:nvSpPr>
          <p:cNvPr id="670" name="Google Shape;670;p65"/>
          <p:cNvSpPr txBox="1"/>
          <p:nvPr/>
        </p:nvSpPr>
        <p:spPr>
          <a:xfrm>
            <a:off x="1118586" y="3119150"/>
            <a:ext cx="2246051" cy="646331"/>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vous recommande d’utiliser l’URL</a:t>
            </a:r>
            <a:endParaRPr/>
          </a:p>
        </p:txBody>
      </p:sp>
      <p:sp>
        <p:nvSpPr>
          <p:cNvPr id="671" name="Google Shape;671;p65"/>
          <p:cNvSpPr txBox="1"/>
          <p:nvPr/>
        </p:nvSpPr>
        <p:spPr>
          <a:xfrm>
            <a:off x="1118585" y="4175387"/>
            <a:ext cx="2246051" cy="646331"/>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Cliquer ici pour copier l’URL</a:t>
            </a:r>
            <a:endParaRPr/>
          </a:p>
        </p:txBody>
      </p:sp>
      <p:cxnSp>
        <p:nvCxnSpPr>
          <p:cNvPr id="672" name="Google Shape;672;p65"/>
          <p:cNvCxnSpPr>
            <a:stCxn id="671" idx="3"/>
          </p:cNvCxnSpPr>
          <p:nvPr/>
        </p:nvCxnSpPr>
        <p:spPr>
          <a:xfrm rot="10800000" flipH="1">
            <a:off x="3364636" y="3349553"/>
            <a:ext cx="5397600" cy="1149000"/>
          </a:xfrm>
          <a:prstGeom prst="straightConnector1">
            <a:avLst/>
          </a:prstGeom>
          <a:noFill/>
          <a:ln w="9525" cap="flat" cmpd="sng">
            <a:solidFill>
              <a:schemeClr val="accent1"/>
            </a:solidFill>
            <a:prstDash val="solid"/>
            <a:miter lim="800000"/>
            <a:headEnd type="none" w="sm" len="sm"/>
            <a:tailEnd type="triangle" w="med" len="med"/>
          </a:ln>
        </p:spPr>
      </p:cxnSp>
      <p:pic>
        <p:nvPicPr>
          <p:cNvPr id="673" name="Google Shape;673;p65"/>
          <p:cNvPicPr preferRelativeResize="0"/>
          <p:nvPr/>
        </p:nvPicPr>
        <p:blipFill rotWithShape="1">
          <a:blip r:embed="rId4">
            <a:alphaModFix/>
          </a:blip>
          <a:srcRect l="1723" t="45415" r="62355" b="47853"/>
          <a:stretch/>
        </p:blipFill>
        <p:spPr>
          <a:xfrm>
            <a:off x="3364636" y="5672015"/>
            <a:ext cx="6797108" cy="716489"/>
          </a:xfrm>
          <a:prstGeom prst="rect">
            <a:avLst/>
          </a:prstGeom>
          <a:noFill/>
          <a:ln>
            <a:noFill/>
          </a:ln>
        </p:spPr>
      </p:pic>
      <p:sp>
        <p:nvSpPr>
          <p:cNvPr id="674" name="Google Shape;674;p65"/>
          <p:cNvSpPr txBox="1"/>
          <p:nvPr/>
        </p:nvSpPr>
        <p:spPr>
          <a:xfrm>
            <a:off x="838200" y="5689873"/>
            <a:ext cx="2315081" cy="369332"/>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Puis coller la</a:t>
            </a:r>
            <a:endParaRPr/>
          </a:p>
        </p:txBody>
      </p:sp>
      <p:sp>
        <p:nvSpPr>
          <p:cNvPr id="675" name="Google Shape;675;p65"/>
          <p:cNvSpPr txBox="1"/>
          <p:nvPr/>
        </p:nvSpPr>
        <p:spPr>
          <a:xfrm>
            <a:off x="4598633" y="5011982"/>
            <a:ext cx="5060272" cy="369332"/>
          </a:xfrm>
          <a:prstGeom prst="rect">
            <a:avLst/>
          </a:prstGeom>
          <a:solidFill>
            <a:srgbClr val="FFFF00"/>
          </a:solid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Dans certaines versions c’est : </a:t>
            </a:r>
            <a:r>
              <a:rPr lang="fr-CA" sz="1800">
                <a:solidFill>
                  <a:schemeClr val="dk1"/>
                </a:solidFill>
                <a:highlight>
                  <a:srgbClr val="00FF00"/>
                </a:highlight>
                <a:latin typeface="Calibri"/>
                <a:ea typeface="Calibri"/>
                <a:cs typeface="Calibri"/>
                <a:sym typeface="Calibri"/>
              </a:rPr>
              <a:t>clone or download</a:t>
            </a:r>
            <a:endParaRPr/>
          </a:p>
        </p:txBody>
      </p:sp>
      <p:cxnSp>
        <p:nvCxnSpPr>
          <p:cNvPr id="676" name="Google Shape;676;p65"/>
          <p:cNvCxnSpPr/>
          <p:nvPr/>
        </p:nvCxnSpPr>
        <p:spPr>
          <a:xfrm rot="10800000" flipH="1">
            <a:off x="8469297" y="2618913"/>
            <a:ext cx="204186" cy="2459114"/>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682" name="Google Shape;682;p66"/>
          <p:cNvPicPr preferRelativeResize="0">
            <a:picLocks noGrp="1"/>
          </p:cNvPicPr>
          <p:nvPr>
            <p:ph type="body" idx="1"/>
          </p:nvPr>
        </p:nvPicPr>
        <p:blipFill rotWithShape="1">
          <a:blip r:embed="rId3">
            <a:alphaModFix/>
          </a:blip>
          <a:srcRect l="2067" t="46459" r="56733" b="26299"/>
          <a:stretch/>
        </p:blipFill>
        <p:spPr>
          <a:xfrm>
            <a:off x="838200" y="2006352"/>
            <a:ext cx="7121717" cy="2648845"/>
          </a:xfrm>
          <a:prstGeom prst="rect">
            <a:avLst/>
          </a:prstGeom>
          <a:noFill/>
          <a:ln>
            <a:noFill/>
          </a:ln>
        </p:spPr>
      </p:pic>
      <p:pic>
        <p:nvPicPr>
          <p:cNvPr id="683" name="Google Shape;683;p66"/>
          <p:cNvPicPr preferRelativeResize="0"/>
          <p:nvPr/>
        </p:nvPicPr>
        <p:blipFill rotWithShape="1">
          <a:blip r:embed="rId4">
            <a:alphaModFix/>
          </a:blip>
          <a:srcRect l="35921" t="34821" r="12256" b="52751"/>
          <a:stretch/>
        </p:blipFill>
        <p:spPr>
          <a:xfrm>
            <a:off x="838200" y="5033005"/>
            <a:ext cx="9386657" cy="1092588"/>
          </a:xfrm>
          <a:prstGeom prst="rect">
            <a:avLst/>
          </a:prstGeom>
          <a:noFill/>
          <a:ln w="9525" cap="flat" cmpd="sng">
            <a:solidFill>
              <a:srgbClr val="0070C0"/>
            </a:solidFill>
            <a:prstDash val="solid"/>
            <a:round/>
            <a:headEnd type="none" w="sm" len="sm"/>
            <a:tailEnd type="none" w="sm" len="sm"/>
          </a:ln>
        </p:spPr>
      </p:pic>
      <p:sp>
        <p:nvSpPr>
          <p:cNvPr id="684" name="Google Shape;684;p66"/>
          <p:cNvSpPr txBox="1"/>
          <p:nvPr/>
        </p:nvSpPr>
        <p:spPr>
          <a:xfrm>
            <a:off x="8380520" y="2077375"/>
            <a:ext cx="297328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2800">
                <a:solidFill>
                  <a:schemeClr val="dk1"/>
                </a:solidFill>
                <a:latin typeface="Calibri"/>
                <a:ea typeface="Calibri"/>
                <a:cs typeface="Calibri"/>
                <a:sym typeface="Calibri"/>
              </a:rPr>
              <a:t>Le dépôt distant est à présent cloné en local.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L’enregistrement des fichiers dans notre dépôt Git se déroule en 3 phases:</a:t>
            </a:r>
            <a:endParaRPr/>
          </a:p>
        </p:txBody>
      </p:sp>
      <p:sp>
        <p:nvSpPr>
          <p:cNvPr id="690" name="Google Shape;690;p67"/>
          <p:cNvSpPr txBox="1"/>
          <p:nvPr/>
        </p:nvSpPr>
        <p:spPr>
          <a:xfrm>
            <a:off x="993778" y="1787840"/>
            <a:ext cx="2763517" cy="646331"/>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1800">
                <a:solidFill>
                  <a:srgbClr val="FF0000"/>
                </a:solidFill>
                <a:latin typeface="Calibri"/>
                <a:ea typeface="Calibri"/>
                <a:cs typeface="Calibri"/>
                <a:sym typeface="Calibri"/>
              </a:rPr>
              <a:t>Dossier de travail</a:t>
            </a:r>
            <a:endParaRPr/>
          </a:p>
          <a:p>
            <a:pPr marL="0" marR="0" lvl="0" indent="0" algn="ctr" rtl="0">
              <a:spcBef>
                <a:spcPts val="0"/>
              </a:spcBef>
              <a:spcAft>
                <a:spcPts val="0"/>
              </a:spcAft>
              <a:buNone/>
            </a:pPr>
            <a:r>
              <a:rPr lang="fr-CA" sz="1800">
                <a:solidFill>
                  <a:srgbClr val="FF0000"/>
                </a:solidFill>
                <a:latin typeface="Calibri"/>
                <a:ea typeface="Calibri"/>
                <a:cs typeface="Calibri"/>
                <a:sym typeface="Calibri"/>
              </a:rPr>
              <a:t>Enregistrements classiques</a:t>
            </a:r>
            <a:endParaRPr/>
          </a:p>
        </p:txBody>
      </p:sp>
      <p:sp>
        <p:nvSpPr>
          <p:cNvPr id="691" name="Google Shape;691;p67"/>
          <p:cNvSpPr txBox="1"/>
          <p:nvPr/>
        </p:nvSpPr>
        <p:spPr>
          <a:xfrm>
            <a:off x="5049520" y="1945640"/>
            <a:ext cx="2346960" cy="369332"/>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1800">
                <a:solidFill>
                  <a:srgbClr val="00B050"/>
                </a:solidFill>
                <a:latin typeface="Calibri"/>
                <a:ea typeface="Calibri"/>
                <a:cs typeface="Calibri"/>
                <a:sym typeface="Calibri"/>
              </a:rPr>
              <a:t>Zone d’index</a:t>
            </a:r>
            <a:endParaRPr/>
          </a:p>
        </p:txBody>
      </p:sp>
      <p:sp>
        <p:nvSpPr>
          <p:cNvPr id="692" name="Google Shape;692;p67"/>
          <p:cNvSpPr txBox="1"/>
          <p:nvPr/>
        </p:nvSpPr>
        <p:spPr>
          <a:xfrm>
            <a:off x="9022080" y="1971040"/>
            <a:ext cx="2346960" cy="369332"/>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1800">
                <a:solidFill>
                  <a:schemeClr val="dk1"/>
                </a:solidFill>
                <a:latin typeface="Calibri"/>
                <a:ea typeface="Calibri"/>
                <a:cs typeface="Calibri"/>
                <a:sym typeface="Calibri"/>
              </a:rPr>
              <a:t>Dépôt local</a:t>
            </a:r>
            <a:endParaRPr/>
          </a:p>
        </p:txBody>
      </p:sp>
      <p:sp>
        <p:nvSpPr>
          <p:cNvPr id="693" name="Google Shape;693;p67"/>
          <p:cNvSpPr txBox="1"/>
          <p:nvPr/>
        </p:nvSpPr>
        <p:spPr>
          <a:xfrm>
            <a:off x="1493520" y="5740202"/>
            <a:ext cx="1767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FF0000"/>
                </a:solidFill>
                <a:latin typeface="Calibri"/>
                <a:ea typeface="Calibri"/>
                <a:cs typeface="Calibri"/>
                <a:sym typeface="Calibri"/>
              </a:rPr>
              <a:t>Modification A</a:t>
            </a:r>
            <a:endParaRPr/>
          </a:p>
        </p:txBody>
      </p:sp>
      <p:sp>
        <p:nvSpPr>
          <p:cNvPr id="694" name="Google Shape;694;p67"/>
          <p:cNvSpPr txBox="1"/>
          <p:nvPr/>
        </p:nvSpPr>
        <p:spPr>
          <a:xfrm>
            <a:off x="1493520" y="4551482"/>
            <a:ext cx="1767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FF0000"/>
                </a:solidFill>
                <a:latin typeface="Calibri"/>
                <a:ea typeface="Calibri"/>
                <a:cs typeface="Calibri"/>
                <a:sym typeface="Calibri"/>
              </a:rPr>
              <a:t>Modification B</a:t>
            </a:r>
            <a:endParaRPr/>
          </a:p>
        </p:txBody>
      </p:sp>
      <p:sp>
        <p:nvSpPr>
          <p:cNvPr id="695" name="Google Shape;695;p67"/>
          <p:cNvSpPr txBox="1"/>
          <p:nvPr/>
        </p:nvSpPr>
        <p:spPr>
          <a:xfrm>
            <a:off x="1493520" y="3128010"/>
            <a:ext cx="1767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FF0000"/>
                </a:solidFill>
                <a:latin typeface="Calibri"/>
                <a:ea typeface="Calibri"/>
                <a:cs typeface="Calibri"/>
                <a:sym typeface="Calibri"/>
              </a:rPr>
              <a:t>Modification C</a:t>
            </a:r>
            <a:endParaRPr/>
          </a:p>
        </p:txBody>
      </p:sp>
      <p:sp>
        <p:nvSpPr>
          <p:cNvPr id="696" name="Google Shape;696;p67"/>
          <p:cNvSpPr txBox="1"/>
          <p:nvPr/>
        </p:nvSpPr>
        <p:spPr>
          <a:xfrm>
            <a:off x="5389880" y="5740202"/>
            <a:ext cx="1767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B050"/>
                </a:solidFill>
                <a:latin typeface="Calibri"/>
                <a:ea typeface="Calibri"/>
                <a:cs typeface="Calibri"/>
                <a:sym typeface="Calibri"/>
              </a:rPr>
              <a:t>Modification A</a:t>
            </a:r>
            <a:endParaRPr/>
          </a:p>
        </p:txBody>
      </p:sp>
      <p:sp>
        <p:nvSpPr>
          <p:cNvPr id="697" name="Google Shape;697;p67"/>
          <p:cNvSpPr txBox="1"/>
          <p:nvPr/>
        </p:nvSpPr>
        <p:spPr>
          <a:xfrm>
            <a:off x="5389880" y="4470202"/>
            <a:ext cx="1767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rgbClr val="00B050"/>
                </a:solidFill>
                <a:latin typeface="Calibri"/>
                <a:ea typeface="Calibri"/>
                <a:cs typeface="Calibri"/>
                <a:sym typeface="Calibri"/>
              </a:rPr>
              <a:t>Modification B</a:t>
            </a:r>
            <a:endParaRPr/>
          </a:p>
        </p:txBody>
      </p:sp>
      <p:sp>
        <p:nvSpPr>
          <p:cNvPr id="698" name="Google Shape;698;p67"/>
          <p:cNvSpPr txBox="1"/>
          <p:nvPr/>
        </p:nvSpPr>
        <p:spPr>
          <a:xfrm>
            <a:off x="9723120" y="3054033"/>
            <a:ext cx="14020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commit C</a:t>
            </a:r>
            <a:endParaRPr/>
          </a:p>
        </p:txBody>
      </p:sp>
      <p:sp>
        <p:nvSpPr>
          <p:cNvPr id="699" name="Google Shape;699;p67"/>
          <p:cNvSpPr txBox="1"/>
          <p:nvPr/>
        </p:nvSpPr>
        <p:spPr>
          <a:xfrm>
            <a:off x="9651999" y="4394241"/>
            <a:ext cx="14020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commit B</a:t>
            </a:r>
            <a:endParaRPr/>
          </a:p>
        </p:txBody>
      </p:sp>
      <p:sp>
        <p:nvSpPr>
          <p:cNvPr id="700" name="Google Shape;700;p67"/>
          <p:cNvSpPr txBox="1"/>
          <p:nvPr/>
        </p:nvSpPr>
        <p:spPr>
          <a:xfrm>
            <a:off x="9652000" y="5734449"/>
            <a:ext cx="1767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commit A</a:t>
            </a:r>
            <a:endParaRPr/>
          </a:p>
        </p:txBody>
      </p:sp>
      <p:sp>
        <p:nvSpPr>
          <p:cNvPr id="701" name="Google Shape;701;p67"/>
          <p:cNvSpPr/>
          <p:nvPr/>
        </p:nvSpPr>
        <p:spPr>
          <a:xfrm>
            <a:off x="3129280" y="3933508"/>
            <a:ext cx="2242819" cy="1640404"/>
          </a:xfrm>
          <a:prstGeom prst="rightArrow">
            <a:avLst>
              <a:gd name="adj1" fmla="val 50000"/>
              <a:gd name="adj2" fmla="val 5000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2" name="Google Shape;702;p67"/>
          <p:cNvSpPr txBox="1"/>
          <p:nvPr/>
        </p:nvSpPr>
        <p:spPr>
          <a:xfrm>
            <a:off x="3186431" y="4326038"/>
            <a:ext cx="197612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600">
                <a:solidFill>
                  <a:schemeClr val="dk1"/>
                </a:solidFill>
                <a:latin typeface="Calibri"/>
                <a:ea typeface="Calibri"/>
                <a:cs typeface="Calibri"/>
                <a:sym typeface="Calibri"/>
              </a:rPr>
              <a:t>Indexation</a:t>
            </a:r>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 git add hello.txt</a:t>
            </a:r>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 git add . </a:t>
            </a:r>
            <a:endParaRPr/>
          </a:p>
        </p:txBody>
      </p:sp>
      <p:sp>
        <p:nvSpPr>
          <p:cNvPr id="703" name="Google Shape;703;p67"/>
          <p:cNvSpPr/>
          <p:nvPr/>
        </p:nvSpPr>
        <p:spPr>
          <a:xfrm>
            <a:off x="7063740" y="3933508"/>
            <a:ext cx="2456180" cy="1442720"/>
          </a:xfrm>
          <a:prstGeom prst="rightArrow">
            <a:avLst>
              <a:gd name="adj1" fmla="val 50000"/>
              <a:gd name="adj2" fmla="val 5000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4" name="Google Shape;704;p67"/>
          <p:cNvSpPr txBox="1"/>
          <p:nvPr/>
        </p:nvSpPr>
        <p:spPr>
          <a:xfrm>
            <a:off x="7063740" y="4331702"/>
            <a:ext cx="245618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600">
                <a:solidFill>
                  <a:schemeClr val="dk1"/>
                </a:solidFill>
                <a:latin typeface="Calibri"/>
                <a:ea typeface="Calibri"/>
                <a:cs typeface="Calibri"/>
                <a:sym typeface="Calibri"/>
              </a:rPr>
              <a:t>Commit</a:t>
            </a:r>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 git commit –m "…." </a:t>
            </a:r>
            <a:endParaRPr/>
          </a:p>
        </p:txBody>
      </p:sp>
      <p:sp>
        <p:nvSpPr>
          <p:cNvPr id="705" name="Google Shape;705;p67"/>
          <p:cNvSpPr/>
          <p:nvPr/>
        </p:nvSpPr>
        <p:spPr>
          <a:xfrm>
            <a:off x="3183890" y="2659621"/>
            <a:ext cx="6085840" cy="1357430"/>
          </a:xfrm>
          <a:prstGeom prst="rightArrow">
            <a:avLst>
              <a:gd name="adj1" fmla="val 50000"/>
              <a:gd name="adj2" fmla="val 5000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p67"/>
          <p:cNvSpPr txBox="1"/>
          <p:nvPr/>
        </p:nvSpPr>
        <p:spPr>
          <a:xfrm>
            <a:off x="3261360" y="3050372"/>
            <a:ext cx="44602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600">
                <a:solidFill>
                  <a:schemeClr val="dk1"/>
                </a:solidFill>
                <a:latin typeface="Calibri"/>
                <a:ea typeface="Calibri"/>
                <a:cs typeface="Calibri"/>
                <a:sym typeface="Calibri"/>
              </a:rPr>
              <a:t>Indexation et commit directement dans le dépôt</a:t>
            </a:r>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 git commit –a –m "titre de la modification"</a:t>
            </a:r>
            <a:endParaRPr/>
          </a:p>
        </p:txBody>
      </p:sp>
      <p:sp>
        <p:nvSpPr>
          <p:cNvPr id="707" name="Google Shape;707;p67"/>
          <p:cNvSpPr/>
          <p:nvPr/>
        </p:nvSpPr>
        <p:spPr>
          <a:xfrm rot="10800000">
            <a:off x="3016250" y="5222556"/>
            <a:ext cx="2084070" cy="1493203"/>
          </a:xfrm>
          <a:prstGeom prst="rightArrow">
            <a:avLst>
              <a:gd name="adj1" fmla="val 50000"/>
              <a:gd name="adj2" fmla="val 5000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p67"/>
          <p:cNvSpPr txBox="1"/>
          <p:nvPr/>
        </p:nvSpPr>
        <p:spPr>
          <a:xfrm>
            <a:off x="3413760" y="5562581"/>
            <a:ext cx="197612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600">
                <a:solidFill>
                  <a:schemeClr val="dk1"/>
                </a:solidFill>
                <a:latin typeface="Calibri"/>
                <a:ea typeface="Calibri"/>
                <a:cs typeface="Calibri"/>
                <a:sym typeface="Calibri"/>
              </a:rPr>
              <a:t>Reset</a:t>
            </a:r>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$git reset hello.txt</a:t>
            </a:r>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$git reset .</a:t>
            </a:r>
            <a:endParaRPr/>
          </a:p>
        </p:txBody>
      </p:sp>
      <p:cxnSp>
        <p:nvCxnSpPr>
          <p:cNvPr id="709" name="Google Shape;709;p67"/>
          <p:cNvCxnSpPr>
            <a:endCxn id="690" idx="2"/>
          </p:cNvCxnSpPr>
          <p:nvPr/>
        </p:nvCxnSpPr>
        <p:spPr>
          <a:xfrm rot="10800000">
            <a:off x="2375537" y="2434171"/>
            <a:ext cx="0" cy="4200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0" name="Google Shape;710;p67"/>
          <p:cNvCxnSpPr>
            <a:endCxn id="691" idx="2"/>
          </p:cNvCxnSpPr>
          <p:nvPr/>
        </p:nvCxnSpPr>
        <p:spPr>
          <a:xfrm rot="10800000">
            <a:off x="6223000" y="2314972"/>
            <a:ext cx="0" cy="4400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1" name="Google Shape;711;p67"/>
          <p:cNvCxnSpPr>
            <a:endCxn id="692" idx="2"/>
          </p:cNvCxnSpPr>
          <p:nvPr/>
        </p:nvCxnSpPr>
        <p:spPr>
          <a:xfrm rot="10800000">
            <a:off x="10195560" y="2340372"/>
            <a:ext cx="20400" cy="41526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17" name="Google Shape;717;p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CA" b="0" i="0">
                <a:latin typeface="Montserrat"/>
                <a:ea typeface="Montserrat"/>
                <a:cs typeface="Montserrat"/>
                <a:sym typeface="Montserrat"/>
              </a:rPr>
              <a:t>En résumé, Git gère les versions de vos travaux locaux à travers 3 zones locales majeures.</a:t>
            </a:r>
            <a:endParaRPr/>
          </a:p>
          <a:p>
            <a:pPr marL="228600" lvl="0" indent="-50800" algn="l" rtl="0">
              <a:lnSpc>
                <a:spcPct val="90000"/>
              </a:lnSpc>
              <a:spcBef>
                <a:spcPts val="1000"/>
              </a:spcBef>
              <a:spcAft>
                <a:spcPts val="0"/>
              </a:spcAft>
              <a:buClr>
                <a:schemeClr val="dk1"/>
              </a:buClr>
              <a:buSzPts val="2800"/>
              <a:buNone/>
            </a:pPr>
            <a:endParaRPr/>
          </a:p>
        </p:txBody>
      </p:sp>
      <p:pic>
        <p:nvPicPr>
          <p:cNvPr id="718" name="Google Shape;718;p68"/>
          <p:cNvPicPr preferRelativeResize="0"/>
          <p:nvPr/>
        </p:nvPicPr>
        <p:blipFill rotWithShape="1">
          <a:blip r:embed="rId3">
            <a:alphaModFix/>
          </a:blip>
          <a:srcRect l="22791" t="26161" r="38544" b="11973"/>
          <a:stretch/>
        </p:blipFill>
        <p:spPr>
          <a:xfrm>
            <a:off x="6643139" y="2511926"/>
            <a:ext cx="4072211" cy="3665037"/>
          </a:xfrm>
          <a:prstGeom prst="rect">
            <a:avLst/>
          </a:prstGeom>
          <a:noFill/>
          <a:ln>
            <a:noFill/>
          </a:ln>
        </p:spPr>
      </p:pic>
      <p:sp>
        <p:nvSpPr>
          <p:cNvPr id="719" name="Google Shape;719;p68"/>
          <p:cNvSpPr txBox="1"/>
          <p:nvPr/>
        </p:nvSpPr>
        <p:spPr>
          <a:xfrm>
            <a:off x="1016414" y="3421114"/>
            <a:ext cx="5448511" cy="92333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fr-CA" sz="1800" b="1">
                <a:solidFill>
                  <a:schemeClr val="dk1"/>
                </a:solidFill>
                <a:latin typeface="Calibri"/>
                <a:ea typeface="Calibri"/>
                <a:cs typeface="Calibri"/>
                <a:sym typeface="Calibri"/>
              </a:rPr>
              <a:t>Le répertoire de travail </a:t>
            </a:r>
            <a:r>
              <a:rPr lang="fr-CA" sz="1800">
                <a:solidFill>
                  <a:schemeClr val="dk1"/>
                </a:solidFill>
                <a:latin typeface="Calibri"/>
                <a:ea typeface="Calibri"/>
                <a:cs typeface="Calibri"/>
                <a:sym typeface="Calibri"/>
              </a:rPr>
              <a:t>(working directory/WD)</a:t>
            </a:r>
            <a:endParaRPr/>
          </a:p>
          <a:p>
            <a:pPr marL="342900" marR="0" lvl="0" indent="-342900" algn="l" rtl="0">
              <a:spcBef>
                <a:spcPts val="0"/>
              </a:spcBef>
              <a:spcAft>
                <a:spcPts val="0"/>
              </a:spcAft>
              <a:buClr>
                <a:schemeClr val="dk1"/>
              </a:buClr>
              <a:buSzPts val="1800"/>
              <a:buFont typeface="Calibri"/>
              <a:buAutoNum type="arabicPeriod"/>
            </a:pPr>
            <a:r>
              <a:rPr lang="fr-CA" sz="1800" b="1">
                <a:solidFill>
                  <a:schemeClr val="dk1"/>
                </a:solidFill>
                <a:latin typeface="Calibri"/>
                <a:ea typeface="Calibri"/>
                <a:cs typeface="Calibri"/>
                <a:sym typeface="Calibri"/>
              </a:rPr>
              <a:t>L’index, ou stage</a:t>
            </a:r>
            <a:r>
              <a:rPr lang="fr-CA" sz="1800">
                <a:solidFill>
                  <a:schemeClr val="dk1"/>
                </a:solidFill>
                <a:latin typeface="Calibri"/>
                <a:ea typeface="Calibri"/>
                <a:cs typeface="Calibri"/>
                <a:sym typeface="Calibri"/>
              </a:rPr>
              <a:t> (nous préférerons le second terme)</a:t>
            </a:r>
            <a:endParaRPr/>
          </a:p>
          <a:p>
            <a:pPr marL="342900" marR="0" lvl="0" indent="-342900" algn="l" rtl="0">
              <a:spcBef>
                <a:spcPts val="0"/>
              </a:spcBef>
              <a:spcAft>
                <a:spcPts val="0"/>
              </a:spcAft>
              <a:buClr>
                <a:schemeClr val="dk1"/>
              </a:buClr>
              <a:buSzPts val="1800"/>
              <a:buFont typeface="Calibri"/>
              <a:buAutoNum type="arabicPeriod"/>
            </a:pPr>
            <a:r>
              <a:rPr lang="fr-CA" sz="1800" b="1">
                <a:solidFill>
                  <a:schemeClr val="dk1"/>
                </a:solidFill>
                <a:latin typeface="Calibri"/>
                <a:ea typeface="Calibri"/>
                <a:cs typeface="Calibri"/>
                <a:sym typeface="Calibri"/>
              </a:rPr>
              <a:t>Le dépôt local </a:t>
            </a:r>
            <a:r>
              <a:rPr lang="fr-CA" sz="1800">
                <a:solidFill>
                  <a:schemeClr val="dk1"/>
                </a:solidFill>
                <a:latin typeface="Calibri"/>
                <a:ea typeface="Calibri"/>
                <a:cs typeface="Calibri"/>
                <a:sym typeface="Calibri"/>
              </a:rPr>
              <a:t>(Git directory/repository)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9"/>
          <p:cNvSpPr txBox="1">
            <a:spLocks noGrp="1"/>
          </p:cNvSpPr>
          <p:nvPr>
            <p:ph type="title"/>
          </p:nvPr>
        </p:nvSpPr>
        <p:spPr>
          <a:xfrm>
            <a:off x="482353" y="347617"/>
            <a:ext cx="11000814" cy="8160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725" name="Google Shape;725;p69"/>
          <p:cNvPicPr preferRelativeResize="0">
            <a:picLocks noGrp="1"/>
          </p:cNvPicPr>
          <p:nvPr>
            <p:ph type="body" idx="1"/>
          </p:nvPr>
        </p:nvPicPr>
        <p:blipFill rotWithShape="1">
          <a:blip r:embed="rId3">
            <a:alphaModFix/>
          </a:blip>
          <a:srcRect l="2986" t="60667" r="55556" b="11382"/>
          <a:stretch/>
        </p:blipFill>
        <p:spPr>
          <a:xfrm>
            <a:off x="3479690" y="1307044"/>
            <a:ext cx="8123425" cy="3080768"/>
          </a:xfrm>
          <a:prstGeom prst="rect">
            <a:avLst/>
          </a:prstGeom>
          <a:noFill/>
          <a:ln>
            <a:noFill/>
          </a:ln>
        </p:spPr>
      </p:pic>
      <p:pic>
        <p:nvPicPr>
          <p:cNvPr id="726" name="Google Shape;726;p69"/>
          <p:cNvPicPr preferRelativeResize="0"/>
          <p:nvPr/>
        </p:nvPicPr>
        <p:blipFill rotWithShape="1">
          <a:blip r:embed="rId4">
            <a:alphaModFix/>
          </a:blip>
          <a:srcRect l="3464" t="48025" r="55218" b="46149"/>
          <a:stretch/>
        </p:blipFill>
        <p:spPr>
          <a:xfrm>
            <a:off x="3479689" y="4851794"/>
            <a:ext cx="8123426" cy="675212"/>
          </a:xfrm>
          <a:prstGeom prst="rect">
            <a:avLst/>
          </a:prstGeom>
          <a:noFill/>
          <a:ln>
            <a:noFill/>
          </a:ln>
        </p:spPr>
      </p:pic>
      <p:sp>
        <p:nvSpPr>
          <p:cNvPr id="727" name="Google Shape;727;p69"/>
          <p:cNvSpPr txBox="1"/>
          <p:nvPr/>
        </p:nvSpPr>
        <p:spPr>
          <a:xfrm>
            <a:off x="482353" y="1411762"/>
            <a:ext cx="2882284"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CA" sz="1800">
                <a:solidFill>
                  <a:schemeClr val="dk1"/>
                </a:solidFill>
                <a:latin typeface="Calibri"/>
                <a:ea typeface="Calibri"/>
                <a:cs typeface="Calibri"/>
                <a:sym typeface="Calibri"/>
              </a:rPr>
              <a:t>La commande </a:t>
            </a:r>
            <a:r>
              <a:rPr lang="fr-CA" sz="1800">
                <a:solidFill>
                  <a:srgbClr val="0070C0"/>
                </a:solidFill>
                <a:latin typeface="Calibri"/>
                <a:ea typeface="Calibri"/>
                <a:cs typeface="Calibri"/>
                <a:sym typeface="Calibri"/>
              </a:rPr>
              <a:t>git status</a:t>
            </a:r>
            <a:r>
              <a:rPr lang="fr-CA" sz="1800">
                <a:solidFill>
                  <a:schemeClr val="dk1"/>
                </a:solidFill>
                <a:latin typeface="Calibri"/>
                <a:ea typeface="Calibri"/>
                <a:cs typeface="Calibri"/>
                <a:sym typeface="Calibri"/>
              </a:rPr>
              <a:t> vous permet de voir l’état de vos sauvegardes. Celle-ci vous  met en garde que le fichier </a:t>
            </a:r>
            <a:r>
              <a:rPr lang="fr-CA" sz="1800">
                <a:solidFill>
                  <a:srgbClr val="0070C0"/>
                </a:solidFill>
                <a:latin typeface="Calibri"/>
                <a:ea typeface="Calibri"/>
                <a:cs typeface="Calibri"/>
                <a:sym typeface="Calibri"/>
              </a:rPr>
              <a:t>README.md </a:t>
            </a:r>
            <a:r>
              <a:rPr lang="fr-CA" sz="1800">
                <a:solidFill>
                  <a:schemeClr val="dk1"/>
                </a:solidFill>
                <a:latin typeface="Calibri"/>
                <a:ea typeface="Calibri"/>
                <a:cs typeface="Calibri"/>
                <a:sym typeface="Calibri"/>
              </a:rPr>
              <a:t>a été modifié, mais n’a pas été commit (commit qui permettra de garder l’historique des changements.)</a:t>
            </a:r>
            <a:endParaRPr/>
          </a:p>
        </p:txBody>
      </p:sp>
      <p:sp>
        <p:nvSpPr>
          <p:cNvPr id="728" name="Google Shape;728;p69"/>
          <p:cNvSpPr txBox="1"/>
          <p:nvPr/>
        </p:nvSpPr>
        <p:spPr>
          <a:xfrm>
            <a:off x="482353" y="4851794"/>
            <a:ext cx="299733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Pour faire le commit en local, il faut lancer cette commande. (</a:t>
            </a:r>
            <a:r>
              <a:rPr lang="fr-CA" sz="1800">
                <a:solidFill>
                  <a:srgbClr val="0070C0"/>
                </a:solidFill>
                <a:latin typeface="Calibri"/>
                <a:ea typeface="Calibri"/>
                <a:cs typeface="Calibri"/>
                <a:sym typeface="Calibri"/>
              </a:rPr>
              <a:t>m = message</a:t>
            </a:r>
            <a:r>
              <a:rPr lang="fr-CA" sz="1800">
                <a:solidFill>
                  <a:schemeClr val="dk1"/>
                </a:solidFill>
                <a:latin typeface="Calibri"/>
                <a:ea typeface="Calibri"/>
                <a:cs typeface="Calibri"/>
                <a:sym typeface="Calibri"/>
              </a:rPr>
              <a:t>)</a:t>
            </a:r>
            <a:endParaRPr/>
          </a:p>
        </p:txBody>
      </p:sp>
      <p:sp>
        <p:nvSpPr>
          <p:cNvPr id="729" name="Google Shape;729;p69"/>
          <p:cNvSpPr txBox="1"/>
          <p:nvPr/>
        </p:nvSpPr>
        <p:spPr>
          <a:xfrm>
            <a:off x="482353" y="5915940"/>
            <a:ext cx="1112076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La moralité de cette histoire est qu’en ligne sur Github, « </a:t>
            </a:r>
            <a:r>
              <a:rPr lang="fr-CA" sz="1800">
                <a:solidFill>
                  <a:srgbClr val="0070C0"/>
                </a:solidFill>
                <a:latin typeface="Calibri"/>
                <a:ea typeface="Calibri"/>
                <a:cs typeface="Calibri"/>
                <a:sym typeface="Calibri"/>
              </a:rPr>
              <a:t>commit</a:t>
            </a:r>
            <a:r>
              <a:rPr lang="fr-CA" sz="1800">
                <a:solidFill>
                  <a:schemeClr val="dk1"/>
                </a:solidFill>
                <a:latin typeface="Calibri"/>
                <a:ea typeface="Calibri"/>
                <a:cs typeface="Calibri"/>
                <a:sym typeface="Calibri"/>
              </a:rPr>
              <a:t> » </a:t>
            </a:r>
            <a:r>
              <a:rPr lang="fr-CA" sz="1800">
                <a:solidFill>
                  <a:srgbClr val="00B050"/>
                </a:solidFill>
                <a:latin typeface="Calibri"/>
                <a:ea typeface="Calibri"/>
                <a:cs typeface="Calibri"/>
                <a:sym typeface="Calibri"/>
              </a:rPr>
              <a:t>sauvegarde et commit en même temps</a:t>
            </a:r>
            <a:r>
              <a:rPr lang="fr-CA" sz="1800">
                <a:solidFill>
                  <a:schemeClr val="dk1"/>
                </a:solidFill>
                <a:latin typeface="Calibri"/>
                <a:ea typeface="Calibri"/>
                <a:cs typeface="Calibri"/>
                <a:sym typeface="Calibri"/>
              </a:rPr>
              <a:t>, tandis qu’en local il faut procéder à ces 2 étapes.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a:off x="838200" y="365126"/>
            <a:ext cx="10515600" cy="9487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CA"/>
              <a:t>Git vs Github</a:t>
            </a:r>
            <a:endParaRPr/>
          </a:p>
        </p:txBody>
      </p:sp>
      <p:sp>
        <p:nvSpPr>
          <p:cNvPr id="122" name="Google Shape;122;p7"/>
          <p:cNvSpPr txBox="1">
            <a:spLocks noGrp="1"/>
          </p:cNvSpPr>
          <p:nvPr>
            <p:ph type="body" idx="1"/>
          </p:nvPr>
        </p:nvSpPr>
        <p:spPr>
          <a:xfrm>
            <a:off x="838200" y="1580225"/>
            <a:ext cx="4976674" cy="459673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fr-CA"/>
              <a:t>Git : Logiciel de contrôle de version</a:t>
            </a: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fr-CA"/>
              <a:t>Inventé sous Linux, il a été créé par l’équipe de Linux Dorval, père de Linux. </a:t>
            </a: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fr-CA"/>
              <a:t>Sachez qu’il est possible de faire du Git (versionnage de projets) sans passer par Github et inversement.</a:t>
            </a:r>
            <a:endParaRPr/>
          </a:p>
          <a:p>
            <a:pPr marL="0" lvl="0" indent="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fr-CA"/>
              <a:t>Git peut être local</a:t>
            </a:r>
            <a:endParaRPr/>
          </a:p>
        </p:txBody>
      </p:sp>
      <p:sp>
        <p:nvSpPr>
          <p:cNvPr id="123" name="Google Shape;123;p7"/>
          <p:cNvSpPr txBox="1">
            <a:spLocks noGrp="1"/>
          </p:cNvSpPr>
          <p:nvPr>
            <p:ph type="body" idx="2"/>
          </p:nvPr>
        </p:nvSpPr>
        <p:spPr>
          <a:xfrm>
            <a:off x="6172200" y="1580225"/>
            <a:ext cx="5181600" cy="459673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fr-CA"/>
              <a:t>Github : Siteweb, service web ou tu peux te login et avoir un compte, pour faire du Git.</a:t>
            </a:r>
            <a:endParaRPr/>
          </a:p>
          <a:p>
            <a:pPr marL="0" lvl="0" indent="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fr-CA"/>
              <a:t>Sachez qu’il est possible d’être sur le site Github sans faire du Git. </a:t>
            </a:r>
            <a:endParaRPr/>
          </a:p>
          <a:p>
            <a:pPr marL="0" lvl="0" indent="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fr-CA"/>
              <a:t>Github est obligatoirement en ligne</a:t>
            </a: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fr-CA"/>
              <a:t>Github vient d’être acheté par Microsoft (si l’information est encore à jour)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735" name="Google Shape;735;p70"/>
          <p:cNvPicPr preferRelativeResize="0"/>
          <p:nvPr/>
        </p:nvPicPr>
        <p:blipFill rotWithShape="1">
          <a:blip r:embed="rId3">
            <a:alphaModFix/>
          </a:blip>
          <a:srcRect l="2788" t="76802" r="55454" b="17669"/>
          <a:stretch/>
        </p:blipFill>
        <p:spPr>
          <a:xfrm>
            <a:off x="671750" y="4581585"/>
            <a:ext cx="10848500" cy="807868"/>
          </a:xfrm>
          <a:prstGeom prst="rect">
            <a:avLst/>
          </a:prstGeom>
          <a:noFill/>
          <a:ln>
            <a:noFill/>
          </a:ln>
        </p:spPr>
      </p:pic>
      <p:pic>
        <p:nvPicPr>
          <p:cNvPr id="736" name="Google Shape;736;p70"/>
          <p:cNvPicPr preferRelativeResize="0"/>
          <p:nvPr/>
        </p:nvPicPr>
        <p:blipFill rotWithShape="1">
          <a:blip r:embed="rId4">
            <a:alphaModFix/>
          </a:blip>
          <a:srcRect l="39612" t="43754" r="7742" b="31131"/>
          <a:stretch/>
        </p:blipFill>
        <p:spPr>
          <a:xfrm>
            <a:off x="3181720" y="2008989"/>
            <a:ext cx="8172080" cy="2192785"/>
          </a:xfrm>
          <a:prstGeom prst="rect">
            <a:avLst/>
          </a:prstGeom>
          <a:noFill/>
          <a:ln w="9525" cap="flat" cmpd="sng">
            <a:solidFill>
              <a:srgbClr val="0070C0"/>
            </a:solidFill>
            <a:prstDash val="solid"/>
            <a:round/>
            <a:headEnd type="none" w="sm" len="sm"/>
            <a:tailEnd type="none" w="sm" len="sm"/>
          </a:ln>
        </p:spPr>
      </p:pic>
      <p:sp>
        <p:nvSpPr>
          <p:cNvPr id="737" name="Google Shape;737;p70"/>
          <p:cNvSpPr txBox="1"/>
          <p:nvPr/>
        </p:nvSpPr>
        <p:spPr>
          <a:xfrm>
            <a:off x="838200" y="2008989"/>
            <a:ext cx="1762957" cy="1200329"/>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vais écrire une 2e ligne que je vais « </a:t>
            </a:r>
            <a:r>
              <a:rPr lang="fr-CA" sz="1800">
                <a:solidFill>
                  <a:srgbClr val="0070C0"/>
                </a:solidFill>
                <a:latin typeface="Calibri"/>
                <a:ea typeface="Calibri"/>
                <a:cs typeface="Calibri"/>
                <a:sym typeface="Calibri"/>
              </a:rPr>
              <a:t>sauver</a:t>
            </a:r>
            <a:r>
              <a:rPr lang="fr-CA" sz="1800">
                <a:solidFill>
                  <a:schemeClr val="dk1"/>
                </a:solidFill>
                <a:latin typeface="Calibri"/>
                <a:ea typeface="Calibri"/>
                <a:cs typeface="Calibri"/>
                <a:sym typeface="Calibri"/>
              </a:rPr>
              <a:t> » et « </a:t>
            </a:r>
            <a:r>
              <a:rPr lang="fr-CA" sz="1800">
                <a:solidFill>
                  <a:srgbClr val="0070C0"/>
                </a:solidFill>
                <a:latin typeface="Calibri"/>
                <a:ea typeface="Calibri"/>
                <a:cs typeface="Calibri"/>
                <a:sym typeface="Calibri"/>
              </a:rPr>
              <a:t>commit</a:t>
            </a:r>
            <a:r>
              <a:rPr lang="fr-CA" sz="1800">
                <a:solidFill>
                  <a:schemeClr val="dk1"/>
                </a:solidFill>
                <a:latin typeface="Calibri"/>
                <a:ea typeface="Calibri"/>
                <a:cs typeface="Calibri"/>
                <a:sym typeface="Calibri"/>
              </a:rPr>
              <a:t> »</a:t>
            </a:r>
            <a:endParaRPr/>
          </a:p>
        </p:txBody>
      </p:sp>
      <p:cxnSp>
        <p:nvCxnSpPr>
          <p:cNvPr id="738" name="Google Shape;738;p70"/>
          <p:cNvCxnSpPr>
            <a:stCxn id="737" idx="3"/>
          </p:cNvCxnSpPr>
          <p:nvPr/>
        </p:nvCxnSpPr>
        <p:spPr>
          <a:xfrm>
            <a:off x="2601157" y="2609154"/>
            <a:ext cx="11274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739" name="Google Shape;739;p70"/>
          <p:cNvCxnSpPr>
            <a:stCxn id="737" idx="2"/>
          </p:cNvCxnSpPr>
          <p:nvPr/>
        </p:nvCxnSpPr>
        <p:spPr>
          <a:xfrm>
            <a:off x="1719678" y="3209318"/>
            <a:ext cx="242400" cy="1776300"/>
          </a:xfrm>
          <a:prstGeom prst="straightConnector1">
            <a:avLst/>
          </a:prstGeom>
          <a:noFill/>
          <a:ln w="9525" cap="flat" cmpd="sng">
            <a:solidFill>
              <a:schemeClr val="accent1"/>
            </a:solidFill>
            <a:prstDash val="solid"/>
            <a:miter lim="800000"/>
            <a:headEnd type="none" w="sm" len="sm"/>
            <a:tailEnd type="triangle" w="med" len="med"/>
          </a:ln>
        </p:spPr>
      </p:cxnSp>
      <p:sp>
        <p:nvSpPr>
          <p:cNvPr id="740" name="Google Shape;740;p70"/>
          <p:cNvSpPr txBox="1"/>
          <p:nvPr/>
        </p:nvSpPr>
        <p:spPr>
          <a:xfrm>
            <a:off x="671750" y="5638550"/>
            <a:ext cx="10848500" cy="923330"/>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Une 2</a:t>
            </a:r>
            <a:r>
              <a:rPr lang="fr-CA" sz="1800" baseline="30000">
                <a:solidFill>
                  <a:schemeClr val="dk1"/>
                </a:solidFill>
                <a:latin typeface="Calibri"/>
                <a:ea typeface="Calibri"/>
                <a:cs typeface="Calibri"/>
                <a:sym typeface="Calibri"/>
              </a:rPr>
              <a:t>e</a:t>
            </a:r>
            <a:r>
              <a:rPr lang="fr-CA" sz="1800">
                <a:solidFill>
                  <a:schemeClr val="dk1"/>
                </a:solidFill>
                <a:latin typeface="Calibri"/>
                <a:ea typeface="Calibri"/>
                <a:cs typeface="Calibri"/>
                <a:sym typeface="Calibri"/>
              </a:rPr>
              <a:t> façon de faire la même chose  c’est de le faire en ces 2 étapes :</a:t>
            </a:r>
            <a:endParaRPr/>
          </a:p>
          <a:p>
            <a:pPr marL="0" marR="0" lvl="0" indent="0" algn="l" rtl="0">
              <a:spcBef>
                <a:spcPts val="0"/>
              </a:spcBef>
              <a:spcAft>
                <a:spcPts val="0"/>
              </a:spcAft>
              <a:buNone/>
            </a:pPr>
            <a:r>
              <a:rPr lang="fr-CA" sz="1800">
                <a:solidFill>
                  <a:srgbClr val="0070C0"/>
                </a:solidFill>
                <a:latin typeface="Calibri"/>
                <a:ea typeface="Calibri"/>
                <a:cs typeface="Calibri"/>
                <a:sym typeface="Calibri"/>
              </a:rPr>
              <a:t>$ git add README.md   </a:t>
            </a:r>
            <a:r>
              <a:rPr lang="fr-CA" sz="1800">
                <a:solidFill>
                  <a:schemeClr val="dk1"/>
                </a:solidFill>
                <a:latin typeface="Calibri"/>
                <a:ea typeface="Calibri"/>
                <a:cs typeface="Calibri"/>
                <a:sym typeface="Calibri"/>
              </a:rPr>
              <a:t>ou  alors </a:t>
            </a:r>
            <a:r>
              <a:rPr lang="fr-CA" sz="1800">
                <a:solidFill>
                  <a:srgbClr val="0070C0"/>
                </a:solidFill>
                <a:latin typeface="Calibri"/>
                <a:ea typeface="Calibri"/>
                <a:cs typeface="Calibri"/>
                <a:sym typeface="Calibri"/>
              </a:rPr>
              <a:t>$ git add .</a:t>
            </a:r>
            <a:endParaRPr/>
          </a:p>
          <a:p>
            <a:pPr marL="0" marR="0" lvl="0" indent="0" algn="l" rtl="0">
              <a:spcBef>
                <a:spcPts val="0"/>
              </a:spcBef>
              <a:spcAft>
                <a:spcPts val="0"/>
              </a:spcAft>
              <a:buNone/>
            </a:pPr>
            <a:r>
              <a:rPr lang="fr-CA" sz="1800">
                <a:solidFill>
                  <a:srgbClr val="0070C0"/>
                </a:solidFill>
                <a:latin typeface="Calibri"/>
                <a:ea typeface="Calibri"/>
                <a:cs typeface="Calibri"/>
                <a:sym typeface="Calibri"/>
              </a:rPr>
              <a:t>$ git commit –m "Je viens d’écrire une 2</a:t>
            </a:r>
            <a:r>
              <a:rPr lang="fr-CA" sz="1800" baseline="30000">
                <a:solidFill>
                  <a:srgbClr val="0070C0"/>
                </a:solidFill>
                <a:latin typeface="Calibri"/>
                <a:ea typeface="Calibri"/>
                <a:cs typeface="Calibri"/>
                <a:sym typeface="Calibri"/>
              </a:rPr>
              <a:t>e</a:t>
            </a:r>
            <a:r>
              <a:rPr lang="fr-CA" sz="1800">
                <a:solidFill>
                  <a:srgbClr val="0070C0"/>
                </a:solidFill>
                <a:latin typeface="Calibri"/>
                <a:ea typeface="Calibri"/>
                <a:cs typeface="Calibri"/>
                <a:sym typeface="Calibri"/>
              </a:rPr>
              <a:t> ligne à la ligne 6"</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46" name="Google Shape;746;p71"/>
          <p:cNvSpPr txBox="1">
            <a:spLocks noGrp="1"/>
          </p:cNvSpPr>
          <p:nvPr>
            <p:ph type="body" idx="1"/>
          </p:nvPr>
        </p:nvSpPr>
        <p:spPr>
          <a:xfrm>
            <a:off x="838200" y="1825625"/>
            <a:ext cx="4601901"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fr-CA" sz="2400"/>
              <a:t>J’apporte une petite modification à mon fichier et avant même de add, je tape la commande status :</a:t>
            </a:r>
            <a:endParaRPr/>
          </a:p>
          <a:p>
            <a:pPr marL="0" lvl="0" indent="0" algn="l" rtl="0">
              <a:lnSpc>
                <a:spcPct val="90000"/>
              </a:lnSpc>
              <a:spcBef>
                <a:spcPts val="1000"/>
              </a:spcBef>
              <a:spcAft>
                <a:spcPts val="0"/>
              </a:spcAft>
              <a:buClr>
                <a:srgbClr val="0070C0"/>
              </a:buClr>
              <a:buSzPct val="100000"/>
              <a:buNone/>
            </a:pPr>
            <a:r>
              <a:rPr lang="fr-CA" sz="2400">
                <a:solidFill>
                  <a:srgbClr val="0070C0"/>
                </a:solidFill>
              </a:rPr>
              <a:t>$ git status</a:t>
            </a:r>
            <a:endParaRPr sz="2400">
              <a:solidFill>
                <a:srgbClr val="0070C0"/>
              </a:solidFill>
            </a:endParaRPr>
          </a:p>
          <a:p>
            <a:pPr marL="228600" lvl="0" indent="-228600" algn="l" rtl="0">
              <a:lnSpc>
                <a:spcPct val="90000"/>
              </a:lnSpc>
              <a:spcBef>
                <a:spcPts val="1000"/>
              </a:spcBef>
              <a:spcAft>
                <a:spcPts val="0"/>
              </a:spcAft>
              <a:buClr>
                <a:schemeClr val="dk1"/>
              </a:buClr>
              <a:buSzPct val="100000"/>
              <a:buChar char="•"/>
            </a:pPr>
            <a:r>
              <a:rPr lang="fr-CA" sz="2400"/>
              <a:t>Mon fichier apparait rouge</a:t>
            </a:r>
            <a:endParaRPr/>
          </a:p>
          <a:p>
            <a:pPr marL="228600" lvl="0" indent="-228600" algn="l" rtl="0">
              <a:lnSpc>
                <a:spcPct val="90000"/>
              </a:lnSpc>
              <a:spcBef>
                <a:spcPts val="1000"/>
              </a:spcBef>
              <a:spcAft>
                <a:spcPts val="0"/>
              </a:spcAft>
              <a:buClr>
                <a:schemeClr val="dk1"/>
              </a:buClr>
              <a:buSzPct val="100000"/>
              <a:buChar char="•"/>
            </a:pPr>
            <a:r>
              <a:rPr lang="fr-CA" sz="2400"/>
              <a:t>Ensuite, je tape la commande diff :</a:t>
            </a:r>
            <a:endParaRPr/>
          </a:p>
          <a:p>
            <a:pPr marL="0" lvl="0" indent="0" algn="l" rtl="0">
              <a:lnSpc>
                <a:spcPct val="90000"/>
              </a:lnSpc>
              <a:spcBef>
                <a:spcPts val="1000"/>
              </a:spcBef>
              <a:spcAft>
                <a:spcPts val="0"/>
              </a:spcAft>
              <a:buClr>
                <a:srgbClr val="0070C0"/>
              </a:buClr>
              <a:buSzPct val="100000"/>
              <a:buNone/>
            </a:pPr>
            <a:r>
              <a:rPr lang="fr-CA" sz="2400">
                <a:solidFill>
                  <a:srgbClr val="0070C0"/>
                </a:solidFill>
              </a:rPr>
              <a:t>$ git diff </a:t>
            </a:r>
            <a:r>
              <a:rPr lang="fr-CA" sz="2400">
                <a:solidFill>
                  <a:srgbClr val="00B050"/>
                </a:solidFill>
              </a:rPr>
              <a:t>README.md</a:t>
            </a:r>
            <a:endParaRPr/>
          </a:p>
          <a:p>
            <a:pPr marL="228600" lvl="0" indent="-99060" algn="l" rtl="0">
              <a:lnSpc>
                <a:spcPct val="90000"/>
              </a:lnSpc>
              <a:spcBef>
                <a:spcPts val="1000"/>
              </a:spcBef>
              <a:spcAft>
                <a:spcPts val="0"/>
              </a:spcAft>
              <a:buClr>
                <a:schemeClr val="dk1"/>
              </a:buClr>
              <a:buSzPct val="100000"/>
              <a:buNone/>
            </a:pPr>
            <a:endParaRPr sz="2400"/>
          </a:p>
          <a:p>
            <a:pPr marL="228600" lvl="0" indent="-228600" algn="l" rtl="0">
              <a:lnSpc>
                <a:spcPct val="90000"/>
              </a:lnSpc>
              <a:spcBef>
                <a:spcPts val="1000"/>
              </a:spcBef>
              <a:spcAft>
                <a:spcPts val="0"/>
              </a:spcAft>
              <a:buClr>
                <a:schemeClr val="dk1"/>
              </a:buClr>
              <a:buSzPct val="100000"/>
              <a:buChar char="•"/>
            </a:pPr>
            <a:r>
              <a:rPr lang="fr-CA" sz="2400"/>
              <a:t>Je  vois </a:t>
            </a:r>
            <a:r>
              <a:rPr lang="fr-CA" sz="2400">
                <a:solidFill>
                  <a:srgbClr val="0070C0"/>
                </a:solidFill>
              </a:rPr>
              <a:t>les modifications apportées</a:t>
            </a:r>
            <a:r>
              <a:rPr lang="fr-CA" sz="2400"/>
              <a:t>, exactement comme le </a:t>
            </a:r>
            <a:r>
              <a:rPr lang="fr-CA" sz="2400">
                <a:solidFill>
                  <a:srgbClr val="0070C0"/>
                </a:solidFill>
              </a:rPr>
              <a:t>bouton history </a:t>
            </a:r>
            <a:r>
              <a:rPr lang="fr-CA" sz="2400"/>
              <a:t>sur Github.</a:t>
            </a:r>
            <a:endParaRPr/>
          </a:p>
          <a:p>
            <a:pPr marL="228600" lvl="0" indent="-99060" algn="l" rtl="0">
              <a:lnSpc>
                <a:spcPct val="90000"/>
              </a:lnSpc>
              <a:spcBef>
                <a:spcPts val="1000"/>
              </a:spcBef>
              <a:spcAft>
                <a:spcPts val="0"/>
              </a:spcAft>
              <a:buClr>
                <a:schemeClr val="dk1"/>
              </a:buClr>
              <a:buSzPct val="100000"/>
              <a:buNone/>
            </a:pPr>
            <a:endParaRPr sz="2400"/>
          </a:p>
          <a:p>
            <a:pPr marL="228600" lvl="0" indent="-228600" algn="l" rtl="0">
              <a:lnSpc>
                <a:spcPct val="90000"/>
              </a:lnSpc>
              <a:spcBef>
                <a:spcPts val="1000"/>
              </a:spcBef>
              <a:spcAft>
                <a:spcPts val="0"/>
              </a:spcAft>
              <a:buClr>
                <a:schemeClr val="dk1"/>
              </a:buClr>
              <a:buSzPct val="100000"/>
              <a:buChar char="•"/>
            </a:pPr>
            <a:r>
              <a:rPr lang="fr-CA" sz="2400"/>
              <a:t>J’indexe à présent mon fichier et je recommence l’opération (voir page suivante).</a:t>
            </a:r>
            <a:endParaRPr/>
          </a:p>
        </p:txBody>
      </p:sp>
      <p:pic>
        <p:nvPicPr>
          <p:cNvPr id="747" name="Google Shape;747;p71"/>
          <p:cNvPicPr preferRelativeResize="0"/>
          <p:nvPr/>
        </p:nvPicPr>
        <p:blipFill rotWithShape="1">
          <a:blip r:embed="rId3">
            <a:alphaModFix/>
          </a:blip>
          <a:srcRect l="3797" t="6582" r="55759" b="39746"/>
          <a:stretch/>
        </p:blipFill>
        <p:spPr>
          <a:xfrm>
            <a:off x="5533213" y="1741839"/>
            <a:ext cx="6364597" cy="4751036"/>
          </a:xfrm>
          <a:prstGeom prst="rect">
            <a:avLst/>
          </a:prstGeom>
          <a:noFill/>
          <a:ln>
            <a:noFill/>
          </a:ln>
        </p:spPr>
      </p:pic>
      <p:cxnSp>
        <p:nvCxnSpPr>
          <p:cNvPr id="748" name="Google Shape;748;p71"/>
          <p:cNvCxnSpPr/>
          <p:nvPr/>
        </p:nvCxnSpPr>
        <p:spPr>
          <a:xfrm rot="10800000" flipH="1">
            <a:off x="2346960" y="2418080"/>
            <a:ext cx="3093141" cy="29464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9" name="Google Shape;749;p71"/>
          <p:cNvCxnSpPr/>
          <p:nvPr/>
        </p:nvCxnSpPr>
        <p:spPr>
          <a:xfrm>
            <a:off x="3940087" y="3078480"/>
            <a:ext cx="2074633" cy="436880"/>
          </a:xfrm>
          <a:prstGeom prst="straightConnector1">
            <a:avLst/>
          </a:prstGeom>
          <a:noFill/>
          <a:ln w="9525" cap="flat" cmpd="sng">
            <a:solidFill>
              <a:schemeClr val="accent1"/>
            </a:solidFill>
            <a:prstDash val="solid"/>
            <a:miter lim="800000"/>
            <a:headEnd type="none" w="sm" len="sm"/>
            <a:tailEnd type="triangle" w="med" len="med"/>
          </a:ln>
        </p:spPr>
      </p:cxnSp>
      <p:cxnSp>
        <p:nvCxnSpPr>
          <p:cNvPr id="750" name="Google Shape;750;p71"/>
          <p:cNvCxnSpPr/>
          <p:nvPr/>
        </p:nvCxnSpPr>
        <p:spPr>
          <a:xfrm>
            <a:off x="3505200" y="3769360"/>
            <a:ext cx="1934901" cy="538480"/>
          </a:xfrm>
          <a:prstGeom prst="straightConnector1">
            <a:avLst/>
          </a:prstGeom>
          <a:noFill/>
          <a:ln w="9525" cap="flat" cmpd="sng">
            <a:solidFill>
              <a:schemeClr val="accent1"/>
            </a:solidFill>
            <a:prstDash val="solid"/>
            <a:miter lim="800000"/>
            <a:headEnd type="none" w="sm" len="sm"/>
            <a:tailEnd type="triangle" w="med" len="med"/>
          </a:ln>
        </p:spPr>
      </p:cxnSp>
      <p:cxnSp>
        <p:nvCxnSpPr>
          <p:cNvPr id="751" name="Google Shape;751;p71"/>
          <p:cNvCxnSpPr/>
          <p:nvPr/>
        </p:nvCxnSpPr>
        <p:spPr>
          <a:xfrm>
            <a:off x="2661920" y="4852001"/>
            <a:ext cx="2570480" cy="410879"/>
          </a:xfrm>
          <a:prstGeom prst="straightConnector1">
            <a:avLst/>
          </a:prstGeom>
          <a:noFill/>
          <a:ln w="9525" cap="flat" cmpd="sng">
            <a:solidFill>
              <a:schemeClr val="accent1"/>
            </a:solidFill>
            <a:prstDash val="solid"/>
            <a:miter lim="800000"/>
            <a:headEnd type="none" w="sm" len="sm"/>
            <a:tailEnd type="triangle" w="med" len="med"/>
          </a:ln>
        </p:spPr>
      </p:cxnSp>
      <p:cxnSp>
        <p:nvCxnSpPr>
          <p:cNvPr id="752" name="Google Shape;752;p71"/>
          <p:cNvCxnSpPr/>
          <p:nvPr/>
        </p:nvCxnSpPr>
        <p:spPr>
          <a:xfrm>
            <a:off x="2672080" y="4852001"/>
            <a:ext cx="2768021" cy="1459899"/>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2"/>
          <p:cNvSpPr txBox="1">
            <a:spLocks noGrp="1"/>
          </p:cNvSpPr>
          <p:nvPr>
            <p:ph type="title"/>
          </p:nvPr>
        </p:nvSpPr>
        <p:spPr>
          <a:xfrm>
            <a:off x="838200" y="365126"/>
            <a:ext cx="10515600" cy="823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758" name="Google Shape;758;p72"/>
          <p:cNvSpPr txBox="1">
            <a:spLocks noGrp="1"/>
          </p:cNvSpPr>
          <p:nvPr>
            <p:ph type="body" idx="1"/>
          </p:nvPr>
        </p:nvSpPr>
        <p:spPr>
          <a:xfrm>
            <a:off x="838200" y="1351280"/>
            <a:ext cx="4485640" cy="5328145"/>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fr-CA"/>
              <a:t>J’index le fichier (les fichiers)</a:t>
            </a:r>
            <a:endParaRPr/>
          </a:p>
          <a:p>
            <a:pPr marL="228600" lvl="0" indent="-228600" algn="l" rtl="0">
              <a:lnSpc>
                <a:spcPct val="90000"/>
              </a:lnSpc>
              <a:spcBef>
                <a:spcPts val="1000"/>
              </a:spcBef>
              <a:spcAft>
                <a:spcPts val="0"/>
              </a:spcAft>
              <a:buClr>
                <a:schemeClr val="dk1"/>
              </a:buClr>
              <a:buSzPct val="100000"/>
              <a:buChar char="•"/>
            </a:pPr>
            <a:r>
              <a:rPr lang="fr-CA"/>
              <a:t>Je vérifie le status.</a:t>
            </a:r>
            <a:endParaRPr/>
          </a:p>
          <a:p>
            <a:pPr marL="228600" lvl="0" indent="-228600" algn="l" rtl="0">
              <a:lnSpc>
                <a:spcPct val="90000"/>
              </a:lnSpc>
              <a:spcBef>
                <a:spcPts val="1000"/>
              </a:spcBef>
              <a:spcAft>
                <a:spcPts val="0"/>
              </a:spcAft>
              <a:buClr>
                <a:schemeClr val="dk1"/>
              </a:buClr>
              <a:buSzPct val="100000"/>
              <a:buChar char="•"/>
            </a:pPr>
            <a:r>
              <a:rPr lang="fr-CA"/>
              <a:t>Je vois que </a:t>
            </a:r>
            <a:r>
              <a:rPr lang="fr-CA">
                <a:solidFill>
                  <a:srgbClr val="00B050"/>
                </a:solidFill>
              </a:rPr>
              <a:t>README.md </a:t>
            </a:r>
            <a:r>
              <a:rPr lang="fr-CA"/>
              <a:t>est indexé.</a:t>
            </a:r>
            <a:endParaRPr/>
          </a:p>
          <a:p>
            <a:pPr marL="228600" lvl="0" indent="-228600" algn="l" rtl="0">
              <a:lnSpc>
                <a:spcPct val="90000"/>
              </a:lnSpc>
              <a:spcBef>
                <a:spcPts val="1000"/>
              </a:spcBef>
              <a:spcAft>
                <a:spcPts val="0"/>
              </a:spcAft>
              <a:buClr>
                <a:schemeClr val="dk1"/>
              </a:buClr>
              <a:buSzPct val="100000"/>
              <a:buChar char="•"/>
            </a:pPr>
            <a:r>
              <a:rPr lang="fr-CA"/>
              <a:t>Je lance à nouveau la commande diff:</a:t>
            </a:r>
            <a:endParaRPr/>
          </a:p>
          <a:p>
            <a:pPr marL="228600" lvl="0" indent="-228600" algn="l" rtl="0">
              <a:lnSpc>
                <a:spcPct val="90000"/>
              </a:lnSpc>
              <a:spcBef>
                <a:spcPts val="1000"/>
              </a:spcBef>
              <a:spcAft>
                <a:spcPts val="0"/>
              </a:spcAft>
              <a:buClr>
                <a:srgbClr val="0070C0"/>
              </a:buClr>
              <a:buSzPct val="100000"/>
              <a:buChar char="•"/>
            </a:pPr>
            <a:r>
              <a:rPr lang="fr-CA">
                <a:solidFill>
                  <a:srgbClr val="0070C0"/>
                </a:solidFill>
              </a:rPr>
              <a:t>$ git diff</a:t>
            </a:r>
            <a:endParaRPr/>
          </a:p>
          <a:p>
            <a:pPr marL="228600" lvl="0" indent="-228600" algn="l" rtl="0">
              <a:lnSpc>
                <a:spcPct val="90000"/>
              </a:lnSpc>
              <a:spcBef>
                <a:spcPts val="1000"/>
              </a:spcBef>
              <a:spcAft>
                <a:spcPts val="0"/>
              </a:spcAft>
              <a:buClr>
                <a:schemeClr val="dk1"/>
              </a:buClr>
              <a:buSzPct val="100000"/>
              <a:buChar char="•"/>
            </a:pPr>
            <a:r>
              <a:rPr lang="fr-CA"/>
              <a:t>Je n’obtient rien car ce fichier a changé de position; il est dans la zone indexée. Je le retrouve en ajoutant </a:t>
            </a:r>
            <a:r>
              <a:rPr lang="fr-CA">
                <a:solidFill>
                  <a:srgbClr val="00B050"/>
                </a:solidFill>
              </a:rPr>
              <a:t>--cached </a:t>
            </a:r>
            <a:r>
              <a:rPr lang="fr-CA"/>
              <a:t>à la commande :</a:t>
            </a:r>
            <a:endParaRPr/>
          </a:p>
          <a:p>
            <a:pPr marL="228600" lvl="0" indent="-228600" algn="l" rtl="0">
              <a:lnSpc>
                <a:spcPct val="90000"/>
              </a:lnSpc>
              <a:spcBef>
                <a:spcPts val="1000"/>
              </a:spcBef>
              <a:spcAft>
                <a:spcPts val="0"/>
              </a:spcAft>
              <a:buClr>
                <a:srgbClr val="0070C0"/>
              </a:buClr>
              <a:buSzPct val="100000"/>
              <a:buChar char="•"/>
            </a:pPr>
            <a:r>
              <a:rPr lang="fr-CA">
                <a:solidFill>
                  <a:srgbClr val="0070C0"/>
                </a:solidFill>
              </a:rPr>
              <a:t>$ git diff --cached</a:t>
            </a:r>
            <a:endParaRPr>
              <a:solidFill>
                <a:srgbClr val="0070C0"/>
              </a:solidFill>
            </a:endParaRPr>
          </a:p>
          <a:p>
            <a:pPr marL="228600" lvl="0" indent="-228600" algn="l" rtl="0">
              <a:lnSpc>
                <a:spcPct val="90000"/>
              </a:lnSpc>
              <a:spcBef>
                <a:spcPts val="1000"/>
              </a:spcBef>
              <a:spcAft>
                <a:spcPts val="0"/>
              </a:spcAft>
              <a:buClr>
                <a:schemeClr val="dk1"/>
              </a:buClr>
              <a:buSzPct val="100000"/>
              <a:buChar char="•"/>
            </a:pPr>
            <a:r>
              <a:rPr lang="fr-CA"/>
              <a:t>Dès que je le commit, il se déplacera à nouveau vers le dépôt cette fois-ci.</a:t>
            </a:r>
            <a:endParaRPr/>
          </a:p>
          <a:p>
            <a:pPr marL="228600" lvl="0" indent="-77470" algn="l" rtl="0">
              <a:lnSpc>
                <a:spcPct val="90000"/>
              </a:lnSpc>
              <a:spcBef>
                <a:spcPts val="1000"/>
              </a:spcBef>
              <a:spcAft>
                <a:spcPts val="0"/>
              </a:spcAft>
              <a:buClr>
                <a:schemeClr val="dk1"/>
              </a:buClr>
              <a:buSzPct val="100000"/>
              <a:buNone/>
            </a:pPr>
            <a:endParaRPr/>
          </a:p>
          <a:p>
            <a:pPr marL="228600" lvl="0" indent="-77470" algn="l" rtl="0">
              <a:lnSpc>
                <a:spcPct val="90000"/>
              </a:lnSpc>
              <a:spcBef>
                <a:spcPts val="1000"/>
              </a:spcBef>
              <a:spcAft>
                <a:spcPts val="0"/>
              </a:spcAft>
              <a:buClr>
                <a:schemeClr val="dk1"/>
              </a:buClr>
              <a:buSzPct val="100000"/>
              <a:buNone/>
            </a:pPr>
            <a:endParaRPr/>
          </a:p>
        </p:txBody>
      </p:sp>
      <p:pic>
        <p:nvPicPr>
          <p:cNvPr id="759" name="Google Shape;759;p72"/>
          <p:cNvPicPr preferRelativeResize="0"/>
          <p:nvPr/>
        </p:nvPicPr>
        <p:blipFill rotWithShape="1">
          <a:blip r:embed="rId3">
            <a:alphaModFix/>
          </a:blip>
          <a:srcRect l="3758" t="18143" r="56013" b="24894"/>
          <a:stretch/>
        </p:blipFill>
        <p:spPr>
          <a:xfrm>
            <a:off x="5435600" y="1351280"/>
            <a:ext cx="5918200" cy="5328146"/>
          </a:xfrm>
          <a:prstGeom prst="rect">
            <a:avLst/>
          </a:prstGeom>
          <a:noFill/>
          <a:ln>
            <a:noFill/>
          </a:ln>
        </p:spPr>
      </p:pic>
      <p:cxnSp>
        <p:nvCxnSpPr>
          <p:cNvPr id="760" name="Google Shape;760;p72"/>
          <p:cNvCxnSpPr/>
          <p:nvPr/>
        </p:nvCxnSpPr>
        <p:spPr>
          <a:xfrm>
            <a:off x="4805680" y="1493520"/>
            <a:ext cx="629920" cy="162560"/>
          </a:xfrm>
          <a:prstGeom prst="straightConnector1">
            <a:avLst/>
          </a:prstGeom>
          <a:noFill/>
          <a:ln w="9525" cap="flat" cmpd="sng">
            <a:solidFill>
              <a:schemeClr val="accent1"/>
            </a:solidFill>
            <a:prstDash val="solid"/>
            <a:miter lim="800000"/>
            <a:headEnd type="none" w="sm" len="sm"/>
            <a:tailEnd type="triangle" w="med" len="med"/>
          </a:ln>
        </p:spPr>
      </p:cxnSp>
      <p:cxnSp>
        <p:nvCxnSpPr>
          <p:cNvPr id="761" name="Google Shape;761;p72"/>
          <p:cNvCxnSpPr/>
          <p:nvPr/>
        </p:nvCxnSpPr>
        <p:spPr>
          <a:xfrm>
            <a:off x="3495040" y="1950720"/>
            <a:ext cx="1828800" cy="568960"/>
          </a:xfrm>
          <a:prstGeom prst="straightConnector1">
            <a:avLst/>
          </a:prstGeom>
          <a:noFill/>
          <a:ln w="9525" cap="flat" cmpd="sng">
            <a:solidFill>
              <a:schemeClr val="accent1"/>
            </a:solidFill>
            <a:prstDash val="solid"/>
            <a:miter lim="800000"/>
            <a:headEnd type="none" w="sm" len="sm"/>
            <a:tailEnd type="triangle" w="med" len="med"/>
          </a:ln>
        </p:spPr>
      </p:cxnSp>
      <p:cxnSp>
        <p:nvCxnSpPr>
          <p:cNvPr id="762" name="Google Shape;762;p72"/>
          <p:cNvCxnSpPr/>
          <p:nvPr/>
        </p:nvCxnSpPr>
        <p:spPr>
          <a:xfrm>
            <a:off x="2153920" y="2570480"/>
            <a:ext cx="3667760" cy="1016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63" name="Google Shape;763;p72"/>
          <p:cNvCxnSpPr/>
          <p:nvPr/>
        </p:nvCxnSpPr>
        <p:spPr>
          <a:xfrm>
            <a:off x="2316480" y="3586480"/>
            <a:ext cx="3007360" cy="660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64" name="Google Shape;764;p72"/>
          <p:cNvCxnSpPr/>
          <p:nvPr/>
        </p:nvCxnSpPr>
        <p:spPr>
          <a:xfrm rot="10800000" flipH="1">
            <a:off x="3495040" y="4876800"/>
            <a:ext cx="1828800" cy="48768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3"/>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CA"/>
              <a:t>Les commandes log et config</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4"/>
          <p:cNvSpPr txBox="1">
            <a:spLocks noGrp="1"/>
          </p:cNvSpPr>
          <p:nvPr>
            <p:ph type="title"/>
          </p:nvPr>
        </p:nvSpPr>
        <p:spPr>
          <a:xfrm>
            <a:off x="838200" y="213359"/>
            <a:ext cx="10515600" cy="53152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fr-CA"/>
              <a:t>Les commandes log et config</a:t>
            </a:r>
            <a:endParaRPr/>
          </a:p>
        </p:txBody>
      </p:sp>
      <p:pic>
        <p:nvPicPr>
          <p:cNvPr id="775" name="Google Shape;775;p74"/>
          <p:cNvPicPr preferRelativeResize="0">
            <a:picLocks noGrp="1"/>
          </p:cNvPicPr>
          <p:nvPr>
            <p:ph type="body" idx="1"/>
          </p:nvPr>
        </p:nvPicPr>
        <p:blipFill rotWithShape="1">
          <a:blip r:embed="rId3">
            <a:alphaModFix/>
          </a:blip>
          <a:srcRect l="3562" t="28961" r="56453" b="6697"/>
          <a:stretch/>
        </p:blipFill>
        <p:spPr>
          <a:xfrm>
            <a:off x="5512705" y="746429"/>
            <a:ext cx="6516119" cy="5898212"/>
          </a:xfrm>
          <a:prstGeom prst="rect">
            <a:avLst/>
          </a:prstGeom>
          <a:noFill/>
          <a:ln>
            <a:noFill/>
          </a:ln>
        </p:spPr>
      </p:pic>
      <p:sp>
        <p:nvSpPr>
          <p:cNvPr id="776" name="Google Shape;776;p74"/>
          <p:cNvSpPr txBox="1"/>
          <p:nvPr/>
        </p:nvSpPr>
        <p:spPr>
          <a:xfrm>
            <a:off x="635905" y="2058852"/>
            <a:ext cx="4718416"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600">
                <a:solidFill>
                  <a:schemeClr val="dk1"/>
                </a:solidFill>
                <a:latin typeface="Calibri"/>
                <a:ea typeface="Calibri"/>
                <a:cs typeface="Calibri"/>
                <a:sym typeface="Calibri"/>
              </a:rPr>
              <a:t>La commande log nous permet de voir l’historique de nos commits.</a:t>
            </a:r>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 git log</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fr-CA" sz="1600">
                <a:solidFill>
                  <a:schemeClr val="dk1"/>
                </a:solidFill>
                <a:latin typeface="Calibri"/>
                <a:ea typeface="Calibri"/>
                <a:cs typeface="Calibri"/>
                <a:sym typeface="Calibri"/>
              </a:rPr>
              <a:t>Si cela n’avait pas été fait, ou si vous voulez apportez des modifications au niveau du nom d’utilisateur ou de l’email,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git config --global user.name </a:t>
            </a:r>
            <a:r>
              <a:rPr lang="fr-CA" sz="1600">
                <a:solidFill>
                  <a:srgbClr val="00B050"/>
                </a:solidFill>
                <a:latin typeface="Calibri"/>
                <a:ea typeface="Calibri"/>
                <a:cs typeface="Calibri"/>
                <a:sym typeface="Calibri"/>
              </a:rPr>
              <a:t>"votre nom d’utilisateur" </a:t>
            </a:r>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git config --global user.email </a:t>
            </a:r>
            <a:r>
              <a:rPr lang="fr-CA" sz="1600" u="sng">
                <a:solidFill>
                  <a:srgbClr val="00B05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xxx@xxx.xxx</a:t>
            </a:r>
            <a:endParaRPr sz="1600">
              <a:solidFill>
                <a:srgbClr val="00B050"/>
              </a:solidFill>
              <a:latin typeface="Calibri"/>
              <a:ea typeface="Calibri"/>
              <a:cs typeface="Calibri"/>
              <a:sym typeface="Calibri"/>
            </a:endParaRPr>
          </a:p>
          <a:p>
            <a:pPr marL="0" marR="0" lvl="0" indent="0" algn="l" rtl="0">
              <a:spcBef>
                <a:spcPts val="0"/>
              </a:spcBef>
              <a:spcAft>
                <a:spcPts val="0"/>
              </a:spcAft>
              <a:buNone/>
            </a:pPr>
            <a:endParaRPr sz="1600">
              <a:solidFill>
                <a:srgbClr val="00B050"/>
              </a:solidFill>
              <a:latin typeface="Calibri"/>
              <a:ea typeface="Calibri"/>
              <a:cs typeface="Calibri"/>
              <a:sym typeface="Calibri"/>
            </a:endParaRPr>
          </a:p>
          <a:p>
            <a:pPr marL="0" marR="0" lvl="0" indent="0" algn="l" rtl="0">
              <a:spcBef>
                <a:spcPts val="0"/>
              </a:spcBef>
              <a:spcAft>
                <a:spcPts val="0"/>
              </a:spcAft>
              <a:buNone/>
            </a:pPr>
            <a:r>
              <a:rPr lang="fr-CA" sz="1600">
                <a:solidFill>
                  <a:schemeClr val="dk1"/>
                </a:solidFill>
                <a:latin typeface="Calibri"/>
                <a:ea typeface="Calibri"/>
                <a:cs typeface="Calibri"/>
                <a:sym typeface="Calibri"/>
              </a:rPr>
              <a:t>Pour en voir le résultat :</a:t>
            </a:r>
            <a:endParaRPr/>
          </a:p>
          <a:p>
            <a:pPr marL="0" marR="0" lvl="0" indent="0" algn="l" rtl="0">
              <a:spcBef>
                <a:spcPts val="0"/>
              </a:spcBef>
              <a:spcAft>
                <a:spcPts val="0"/>
              </a:spcAft>
              <a:buNone/>
            </a:pPr>
            <a:r>
              <a:rPr lang="fr-CA" sz="1600">
                <a:solidFill>
                  <a:srgbClr val="0070C0"/>
                </a:solidFill>
                <a:latin typeface="Calibri"/>
                <a:ea typeface="Calibri"/>
                <a:cs typeface="Calibri"/>
                <a:sym typeface="Calibri"/>
              </a:rPr>
              <a:t>$ git config --list</a:t>
            </a:r>
            <a:endParaRPr sz="1600">
              <a:solidFill>
                <a:srgbClr val="0070C0"/>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txBox="1">
            <a:spLocks noGrp="1"/>
          </p:cNvSpPr>
          <p:nvPr>
            <p:ph type="title"/>
          </p:nvPr>
        </p:nvSpPr>
        <p:spPr>
          <a:xfrm>
            <a:off x="838200" y="25749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Transférer les changements de Git vers Github</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6"/>
          <p:cNvSpPr txBox="1">
            <a:spLocks noGrp="1"/>
          </p:cNvSpPr>
          <p:nvPr>
            <p:ph type="title"/>
          </p:nvPr>
        </p:nvSpPr>
        <p:spPr>
          <a:xfrm>
            <a:off x="838200" y="365125"/>
            <a:ext cx="10515600" cy="8688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Transférer les changements de Git vers Github</a:t>
            </a:r>
            <a:endParaRPr/>
          </a:p>
        </p:txBody>
      </p:sp>
      <p:pic>
        <p:nvPicPr>
          <p:cNvPr id="787" name="Google Shape;787;p76"/>
          <p:cNvPicPr preferRelativeResize="0">
            <a:picLocks noGrp="1"/>
          </p:cNvPicPr>
          <p:nvPr>
            <p:ph type="body" idx="1"/>
          </p:nvPr>
        </p:nvPicPr>
        <p:blipFill rotWithShape="1">
          <a:blip r:embed="rId3">
            <a:alphaModFix/>
          </a:blip>
          <a:srcRect l="19855" t="28430" r="21271" b="41105"/>
          <a:stretch/>
        </p:blipFill>
        <p:spPr>
          <a:xfrm>
            <a:off x="838198" y="3116063"/>
            <a:ext cx="10515601" cy="3107184"/>
          </a:xfrm>
          <a:prstGeom prst="rect">
            <a:avLst/>
          </a:prstGeom>
          <a:noFill/>
          <a:ln w="9525" cap="flat" cmpd="sng">
            <a:solidFill>
              <a:srgbClr val="0070C0"/>
            </a:solidFill>
            <a:prstDash val="solid"/>
            <a:round/>
            <a:headEnd type="none" w="sm" len="sm"/>
            <a:tailEnd type="none" w="sm" len="sm"/>
          </a:ln>
        </p:spPr>
      </p:pic>
      <p:sp>
        <p:nvSpPr>
          <p:cNvPr id="788" name="Google Shape;788;p76"/>
          <p:cNvSpPr txBox="1"/>
          <p:nvPr/>
        </p:nvSpPr>
        <p:spPr>
          <a:xfrm>
            <a:off x="838198" y="1706945"/>
            <a:ext cx="10515600" cy="707886"/>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2000">
                <a:solidFill>
                  <a:schemeClr val="dk1"/>
                </a:solidFill>
                <a:latin typeface="Calibri"/>
                <a:ea typeface="Calibri"/>
                <a:cs typeface="Calibri"/>
                <a:sym typeface="Calibri"/>
              </a:rPr>
              <a:t>À présent, je veux </a:t>
            </a:r>
            <a:r>
              <a:rPr lang="fr-CA" sz="2000">
                <a:solidFill>
                  <a:srgbClr val="0070C0"/>
                </a:solidFill>
                <a:latin typeface="Calibri"/>
                <a:ea typeface="Calibri"/>
                <a:cs typeface="Calibri"/>
                <a:sym typeface="Calibri"/>
              </a:rPr>
              <a:t>envoyer</a:t>
            </a:r>
            <a:r>
              <a:rPr lang="fr-CA" sz="2000">
                <a:solidFill>
                  <a:schemeClr val="dk1"/>
                </a:solidFill>
                <a:latin typeface="Calibri"/>
                <a:ea typeface="Calibri"/>
                <a:cs typeface="Calibri"/>
                <a:sym typeface="Calibri"/>
              </a:rPr>
              <a:t> toutes ces mises-à-jours </a:t>
            </a:r>
            <a:r>
              <a:rPr lang="fr-CA" sz="2000">
                <a:solidFill>
                  <a:srgbClr val="0070C0"/>
                </a:solidFill>
                <a:latin typeface="Calibri"/>
                <a:ea typeface="Calibri"/>
                <a:cs typeface="Calibri"/>
                <a:sym typeface="Calibri"/>
              </a:rPr>
              <a:t>en ligne</a:t>
            </a:r>
            <a:r>
              <a:rPr lang="fr-CA" sz="2000">
                <a:solidFill>
                  <a:schemeClr val="dk1"/>
                </a:solidFill>
                <a:latin typeface="Calibri"/>
                <a:ea typeface="Calibri"/>
                <a:cs typeface="Calibri"/>
                <a:sym typeface="Calibri"/>
              </a:rPr>
              <a:t>. Je me souviens que mon fichier README.md ne contenait pas grand-chose. Voir aussi quelques diapos plus-haut au besoin.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794" name="Google Shape;794;p77"/>
          <p:cNvPicPr preferRelativeResize="0">
            <a:picLocks noGrp="1"/>
          </p:cNvPicPr>
          <p:nvPr>
            <p:ph type="body" idx="1"/>
          </p:nvPr>
        </p:nvPicPr>
        <p:blipFill rotWithShape="1">
          <a:blip r:embed="rId3">
            <a:alphaModFix/>
          </a:blip>
          <a:srcRect l="18755" t="29043" r="42761" b="51982"/>
          <a:stretch/>
        </p:blipFill>
        <p:spPr>
          <a:xfrm>
            <a:off x="838200" y="3210269"/>
            <a:ext cx="10054700" cy="2348783"/>
          </a:xfrm>
          <a:prstGeom prst="rect">
            <a:avLst/>
          </a:prstGeom>
          <a:noFill/>
          <a:ln w="9525" cap="flat" cmpd="sng">
            <a:solidFill>
              <a:srgbClr val="0070C0"/>
            </a:solidFill>
            <a:prstDash val="solid"/>
            <a:round/>
            <a:headEnd type="none" w="sm" len="sm"/>
            <a:tailEnd type="none" w="sm" len="sm"/>
          </a:ln>
        </p:spPr>
      </p:pic>
      <p:sp>
        <p:nvSpPr>
          <p:cNvPr id="795" name="Google Shape;795;p77"/>
          <p:cNvSpPr txBox="1"/>
          <p:nvPr/>
        </p:nvSpPr>
        <p:spPr>
          <a:xfrm>
            <a:off x="838200" y="2104008"/>
            <a:ext cx="10054701" cy="369332"/>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Voici d’ailleurs le contenu actuel de mon fichier README.md en ligne.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78"/>
          <p:cNvSpPr txBox="1">
            <a:spLocks noGrp="1"/>
          </p:cNvSpPr>
          <p:nvPr>
            <p:ph type="title"/>
          </p:nvPr>
        </p:nvSpPr>
        <p:spPr>
          <a:xfrm>
            <a:off x="350874" y="365126"/>
            <a:ext cx="11841126" cy="877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La commande </a:t>
            </a:r>
            <a:r>
              <a:rPr lang="fr-CA">
                <a:solidFill>
                  <a:srgbClr val="0070C0"/>
                </a:solidFill>
              </a:rPr>
              <a:t>push</a:t>
            </a:r>
            <a:endParaRPr/>
          </a:p>
        </p:txBody>
      </p:sp>
      <p:pic>
        <p:nvPicPr>
          <p:cNvPr id="801" name="Google Shape;801;p78"/>
          <p:cNvPicPr preferRelativeResize="0">
            <a:picLocks noGrp="1"/>
          </p:cNvPicPr>
          <p:nvPr>
            <p:ph type="body" idx="1"/>
          </p:nvPr>
        </p:nvPicPr>
        <p:blipFill rotWithShape="1">
          <a:blip r:embed="rId3">
            <a:alphaModFix/>
          </a:blip>
          <a:srcRect l="53323" t="15987" r="20353" b="26683"/>
          <a:stretch/>
        </p:blipFill>
        <p:spPr>
          <a:xfrm>
            <a:off x="7608163" y="1242425"/>
            <a:ext cx="4583837" cy="5615575"/>
          </a:xfrm>
          <a:prstGeom prst="rect">
            <a:avLst/>
          </a:prstGeom>
          <a:noFill/>
          <a:ln>
            <a:noFill/>
          </a:ln>
        </p:spPr>
      </p:pic>
      <p:pic>
        <p:nvPicPr>
          <p:cNvPr id="802" name="Google Shape;802;p78"/>
          <p:cNvPicPr preferRelativeResize="0"/>
          <p:nvPr/>
        </p:nvPicPr>
        <p:blipFill rotWithShape="1">
          <a:blip r:embed="rId4">
            <a:alphaModFix/>
          </a:blip>
          <a:srcRect l="17985" t="50000" r="42330" b="21165"/>
          <a:stretch/>
        </p:blipFill>
        <p:spPr>
          <a:xfrm>
            <a:off x="350874" y="2415697"/>
            <a:ext cx="7059294" cy="2885243"/>
          </a:xfrm>
          <a:prstGeom prst="rect">
            <a:avLst/>
          </a:prstGeom>
          <a:noFill/>
          <a:ln>
            <a:noFill/>
          </a:ln>
        </p:spPr>
      </p:pic>
      <p:sp>
        <p:nvSpPr>
          <p:cNvPr id="803" name="Google Shape;803;p78"/>
          <p:cNvSpPr txBox="1"/>
          <p:nvPr/>
        </p:nvSpPr>
        <p:spPr>
          <a:xfrm>
            <a:off x="350874" y="5531503"/>
            <a:ext cx="7059294" cy="1077218"/>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600">
                <a:solidFill>
                  <a:schemeClr val="dk1"/>
                </a:solidFill>
                <a:latin typeface="Calibri"/>
                <a:ea typeface="Calibri"/>
                <a:cs typeface="Calibri"/>
                <a:sym typeface="Calibri"/>
              </a:rPr>
              <a:t>Vous aurez peut-être cette phrase d’erreur : si c’est le cas, je vous mets ce lien qui vous donnera la réponse selon le cas. </a:t>
            </a:r>
            <a:r>
              <a:rPr lang="fr-CA" sz="16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https://stackoverflow.com/questions/4181861/message-src-refspec-master-does-not-match-any-when-pushing-commits-in-git</a:t>
            </a:r>
            <a:endParaRPr sz="1600">
              <a:solidFill>
                <a:schemeClr val="dk1"/>
              </a:solidFill>
              <a:latin typeface="Calibri"/>
              <a:ea typeface="Calibri"/>
              <a:cs typeface="Calibri"/>
              <a:sym typeface="Calibri"/>
            </a:endParaRPr>
          </a:p>
        </p:txBody>
      </p:sp>
      <p:sp>
        <p:nvSpPr>
          <p:cNvPr id="804" name="Google Shape;804;p78"/>
          <p:cNvSpPr txBox="1"/>
          <p:nvPr/>
        </p:nvSpPr>
        <p:spPr>
          <a:xfrm>
            <a:off x="350874" y="1540256"/>
            <a:ext cx="781341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À partir de mon dépôt local, je </a:t>
            </a:r>
            <a:r>
              <a:rPr lang="fr-CA" sz="1800">
                <a:solidFill>
                  <a:srgbClr val="0070C0"/>
                </a:solidFill>
                <a:latin typeface="Calibri"/>
                <a:ea typeface="Calibri"/>
                <a:cs typeface="Calibri"/>
                <a:sym typeface="Calibri"/>
              </a:rPr>
              <a:t>push</a:t>
            </a:r>
            <a:r>
              <a:rPr lang="fr-CA" sz="1800">
                <a:solidFill>
                  <a:schemeClr val="dk1"/>
                </a:solidFill>
                <a:latin typeface="Calibri"/>
                <a:ea typeface="Calibri"/>
                <a:cs typeface="Calibri"/>
                <a:sym typeface="Calibri"/>
              </a:rPr>
              <a:t> vers </a:t>
            </a:r>
            <a:r>
              <a:rPr lang="fr-CA" sz="1800">
                <a:solidFill>
                  <a:srgbClr val="0070C0"/>
                </a:solidFill>
                <a:latin typeface="Calibri"/>
                <a:ea typeface="Calibri"/>
                <a:cs typeface="Calibri"/>
                <a:sym typeface="Calibri"/>
              </a:rPr>
              <a:t>origin</a:t>
            </a:r>
            <a:r>
              <a:rPr lang="fr-CA" sz="1800">
                <a:solidFill>
                  <a:schemeClr val="dk1"/>
                </a:solidFill>
                <a:latin typeface="Calibri"/>
                <a:ea typeface="Calibri"/>
                <a:cs typeface="Calibri"/>
                <a:sym typeface="Calibri"/>
              </a:rPr>
              <a:t>, tous les changements apportés à ma </a:t>
            </a:r>
            <a:r>
              <a:rPr lang="fr-CA" sz="1800">
                <a:solidFill>
                  <a:srgbClr val="0070C0"/>
                </a:solidFill>
                <a:latin typeface="Calibri"/>
                <a:ea typeface="Calibri"/>
                <a:cs typeface="Calibri"/>
                <a:sym typeface="Calibri"/>
              </a:rPr>
              <a:t>branche courante</a:t>
            </a:r>
            <a:r>
              <a:rPr lang="fr-CA" sz="1800">
                <a:solidFill>
                  <a:schemeClr val="dk1"/>
                </a:solidFill>
                <a:latin typeface="Calibri"/>
                <a:ea typeface="Calibri"/>
                <a:cs typeface="Calibri"/>
                <a:sym typeface="Calibri"/>
              </a:rPr>
              <a:t>, qui ici est la main.</a:t>
            </a:r>
            <a:endParaRPr/>
          </a:p>
        </p:txBody>
      </p:sp>
      <p:cxnSp>
        <p:nvCxnSpPr>
          <p:cNvPr id="805" name="Google Shape;805;p78"/>
          <p:cNvCxnSpPr>
            <a:stCxn id="803" idx="0"/>
          </p:cNvCxnSpPr>
          <p:nvPr/>
        </p:nvCxnSpPr>
        <p:spPr>
          <a:xfrm rot="10800000">
            <a:off x="3330921" y="2950003"/>
            <a:ext cx="549600" cy="25815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811" name="Google Shape;811;p79"/>
          <p:cNvPicPr preferRelativeResize="0">
            <a:picLocks noGrp="1"/>
          </p:cNvPicPr>
          <p:nvPr>
            <p:ph type="body" idx="1"/>
          </p:nvPr>
        </p:nvPicPr>
        <p:blipFill rotWithShape="1">
          <a:blip r:embed="rId3">
            <a:alphaModFix/>
          </a:blip>
          <a:srcRect l="3165" t="23536" r="41405" b="40147"/>
          <a:stretch/>
        </p:blipFill>
        <p:spPr>
          <a:xfrm>
            <a:off x="0" y="-1"/>
            <a:ext cx="9304532" cy="3429001"/>
          </a:xfrm>
          <a:prstGeom prst="rect">
            <a:avLst/>
          </a:prstGeom>
          <a:noFill/>
          <a:ln w="9525" cap="flat" cmpd="sng">
            <a:solidFill>
              <a:srgbClr val="0070C0"/>
            </a:solidFill>
            <a:prstDash val="solid"/>
            <a:round/>
            <a:headEnd type="none" w="sm" len="sm"/>
            <a:tailEnd type="none" w="sm" len="sm"/>
          </a:ln>
        </p:spPr>
      </p:pic>
      <p:pic>
        <p:nvPicPr>
          <p:cNvPr id="812" name="Google Shape;812;p79"/>
          <p:cNvPicPr preferRelativeResize="0"/>
          <p:nvPr/>
        </p:nvPicPr>
        <p:blipFill rotWithShape="1">
          <a:blip r:embed="rId4">
            <a:alphaModFix/>
          </a:blip>
          <a:srcRect l="17773" t="32887" r="20623" b="29102"/>
          <a:stretch/>
        </p:blipFill>
        <p:spPr>
          <a:xfrm>
            <a:off x="3169328" y="3542191"/>
            <a:ext cx="9022673" cy="3315810"/>
          </a:xfrm>
          <a:prstGeom prst="rect">
            <a:avLst/>
          </a:prstGeom>
          <a:noFill/>
          <a:ln w="9525" cap="flat" cmpd="sng">
            <a:solidFill>
              <a:srgbClr val="0070C0"/>
            </a:solidFill>
            <a:prstDash val="solid"/>
            <a:round/>
            <a:headEnd type="none" w="sm" len="sm"/>
            <a:tailEnd type="none" w="sm" len="sm"/>
          </a:ln>
        </p:spPr>
      </p:pic>
      <p:sp>
        <p:nvSpPr>
          <p:cNvPr id="813" name="Google Shape;813;p79"/>
          <p:cNvSpPr txBox="1"/>
          <p:nvPr/>
        </p:nvSpPr>
        <p:spPr>
          <a:xfrm>
            <a:off x="399494" y="4461432"/>
            <a:ext cx="2334827" cy="1754326"/>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Le fichier est ainsi mis-à-jour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a:solidFill>
                  <a:schemeClr val="dk1"/>
                </a:solidFill>
                <a:latin typeface="Calibri"/>
                <a:ea typeface="Calibri"/>
                <a:cs typeface="Calibri"/>
                <a:sym typeface="Calibri"/>
              </a:rPr>
              <a:t>Et en voici l’historique des versions tel que nous l’avions en local.</a:t>
            </a:r>
            <a:endParaRPr/>
          </a:p>
        </p:txBody>
      </p:sp>
      <p:cxnSp>
        <p:nvCxnSpPr>
          <p:cNvPr id="814" name="Google Shape;814;p79"/>
          <p:cNvCxnSpPr>
            <a:stCxn id="813" idx="0"/>
          </p:cNvCxnSpPr>
          <p:nvPr/>
        </p:nvCxnSpPr>
        <p:spPr>
          <a:xfrm rot="10800000" flipH="1">
            <a:off x="1566907" y="3133932"/>
            <a:ext cx="1842000" cy="1327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15" name="Google Shape;815;p79"/>
          <p:cNvCxnSpPr>
            <a:stCxn id="813" idx="3"/>
          </p:cNvCxnSpPr>
          <p:nvPr/>
        </p:nvCxnSpPr>
        <p:spPr>
          <a:xfrm rot="10800000" flipH="1">
            <a:off x="2734321" y="5193395"/>
            <a:ext cx="674700" cy="1452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8"/>
          <p:cNvSpPr txBox="1">
            <a:spLocks noGrp="1"/>
          </p:cNvSpPr>
          <p:nvPr>
            <p:ph type="title"/>
          </p:nvPr>
        </p:nvSpPr>
        <p:spPr>
          <a:xfrm>
            <a:off x="838200" y="365125"/>
            <a:ext cx="10515600" cy="9221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Nomenclature</a:t>
            </a:r>
            <a:endParaRPr/>
          </a:p>
        </p:txBody>
      </p:sp>
      <p:sp>
        <p:nvSpPr>
          <p:cNvPr id="129" name="Google Shape;129;p8"/>
          <p:cNvSpPr txBox="1">
            <a:spLocks noGrp="1"/>
          </p:cNvSpPr>
          <p:nvPr>
            <p:ph type="body" idx="1"/>
          </p:nvPr>
        </p:nvSpPr>
        <p:spPr>
          <a:xfrm>
            <a:off x="838200" y="1411550"/>
            <a:ext cx="10515600" cy="4705165"/>
          </a:xfrm>
          <a:prstGeom prst="rect">
            <a:avLst/>
          </a:prstGeom>
          <a:noFill/>
          <a:ln>
            <a:noFill/>
          </a:ln>
        </p:spPr>
        <p:txBody>
          <a:bodyPr spcFirstLastPara="1" wrap="square" lIns="91425" tIns="45700" rIns="91425" bIns="45700" anchor="t" anchorCtr="0">
            <a:normAutofit/>
          </a:bodyPr>
          <a:lstStyle/>
          <a:p>
            <a:pPr marL="228600" lvl="0" indent="-114300" algn="l" rtl="0">
              <a:lnSpc>
                <a:spcPct val="90000"/>
              </a:lnSpc>
              <a:spcBef>
                <a:spcPts val="0"/>
              </a:spcBef>
              <a:spcAft>
                <a:spcPts val="0"/>
              </a:spcAft>
              <a:buClr>
                <a:schemeClr val="dk1"/>
              </a:buClr>
              <a:buSzPts val="1800"/>
              <a:buNone/>
            </a:pPr>
            <a:endParaRPr sz="1800" b="0" i="0">
              <a:solidFill>
                <a:srgbClr val="202122"/>
              </a:solidFill>
              <a:latin typeface="Arial"/>
              <a:ea typeface="Arial"/>
              <a:cs typeface="Arial"/>
              <a:sym typeface="Arial"/>
            </a:endParaRPr>
          </a:p>
          <a:p>
            <a:pPr marL="228600" lvl="0" indent="-114300" algn="l" rtl="0">
              <a:lnSpc>
                <a:spcPct val="90000"/>
              </a:lnSpc>
              <a:spcBef>
                <a:spcPts val="1000"/>
              </a:spcBef>
              <a:spcAft>
                <a:spcPts val="0"/>
              </a:spcAft>
              <a:buClr>
                <a:schemeClr val="dk1"/>
              </a:buClr>
              <a:buSzPts val="1800"/>
              <a:buNone/>
            </a:pPr>
            <a:endParaRPr sz="1800">
              <a:solidFill>
                <a:srgbClr val="202122"/>
              </a:solidFill>
              <a:latin typeface="Arial"/>
              <a:ea typeface="Arial"/>
              <a:cs typeface="Arial"/>
              <a:sym typeface="Arial"/>
            </a:endParaRPr>
          </a:p>
          <a:p>
            <a:pPr marL="228600" lvl="0" indent="-114300" algn="l" rtl="0">
              <a:lnSpc>
                <a:spcPct val="90000"/>
              </a:lnSpc>
              <a:spcBef>
                <a:spcPts val="1000"/>
              </a:spcBef>
              <a:spcAft>
                <a:spcPts val="0"/>
              </a:spcAft>
              <a:buClr>
                <a:schemeClr val="dk1"/>
              </a:buClr>
              <a:buSzPts val="1800"/>
              <a:buNone/>
            </a:pPr>
            <a:endParaRPr sz="1800" b="0" i="0">
              <a:solidFill>
                <a:srgbClr val="202122"/>
              </a:solidFill>
              <a:latin typeface="Arial"/>
              <a:ea typeface="Arial"/>
              <a:cs typeface="Arial"/>
              <a:sym typeface="Arial"/>
            </a:endParaRPr>
          </a:p>
          <a:p>
            <a:pPr marL="228600" lvl="0" indent="-114300" algn="l" rtl="0">
              <a:lnSpc>
                <a:spcPct val="90000"/>
              </a:lnSpc>
              <a:spcBef>
                <a:spcPts val="1000"/>
              </a:spcBef>
              <a:spcAft>
                <a:spcPts val="0"/>
              </a:spcAft>
              <a:buClr>
                <a:schemeClr val="dk1"/>
              </a:buClr>
              <a:buSzPts val="1800"/>
              <a:buNone/>
            </a:pPr>
            <a:endParaRPr sz="1800">
              <a:solidFill>
                <a:srgbClr val="202122"/>
              </a:solidFill>
              <a:latin typeface="Arial"/>
              <a:ea typeface="Arial"/>
              <a:cs typeface="Arial"/>
              <a:sym typeface="Arial"/>
            </a:endParaRPr>
          </a:p>
          <a:p>
            <a:pPr marL="0" lvl="0" indent="0" algn="just" rtl="0">
              <a:lnSpc>
                <a:spcPct val="150000"/>
              </a:lnSpc>
              <a:spcBef>
                <a:spcPts val="1000"/>
              </a:spcBef>
              <a:spcAft>
                <a:spcPts val="0"/>
              </a:spcAft>
              <a:buClr>
                <a:srgbClr val="202122"/>
              </a:buClr>
              <a:buSzPts val="1800"/>
              <a:buNone/>
            </a:pPr>
            <a:r>
              <a:rPr lang="fr-CA" sz="1800" b="0" i="0">
                <a:solidFill>
                  <a:srgbClr val="202122"/>
                </a:solidFill>
                <a:latin typeface="Arial"/>
                <a:ea typeface="Arial"/>
                <a:cs typeface="Arial"/>
                <a:sym typeface="Arial"/>
              </a:rPr>
              <a:t>Le nom GitHub est composé du mot « </a:t>
            </a:r>
            <a:r>
              <a:rPr lang="fr-CA" sz="1800" b="0" i="0" u="sng" strike="noStrike">
                <a:solidFill>
                  <a:srgbClr val="0645AD"/>
                </a:solidFill>
                <a:latin typeface="Arial"/>
                <a:ea typeface="Arial"/>
                <a:cs typeface="Arial"/>
                <a:sym typeface="Arial"/>
                <a:hlinkClick r:id="rId3">
                  <a:extLst>
                    <a:ext uri="{A12FA001-AC4F-418D-AE19-62706E023703}">
                      <ahyp:hlinkClr xmlns:ahyp="http://schemas.microsoft.com/office/drawing/2018/hyperlinkcolor" val="tx"/>
                    </a:ext>
                  </a:extLst>
                </a:hlinkClick>
              </a:rPr>
              <a:t>git</a:t>
            </a:r>
            <a:r>
              <a:rPr lang="fr-CA" sz="1800" b="0" i="0">
                <a:solidFill>
                  <a:srgbClr val="202122"/>
                </a:solidFill>
                <a:latin typeface="Arial"/>
                <a:ea typeface="Arial"/>
                <a:cs typeface="Arial"/>
                <a:sym typeface="Arial"/>
              </a:rPr>
              <a:t> » faisant référence à un système de contrôle de version open-source et le mot « </a:t>
            </a:r>
            <a:r>
              <a:rPr lang="fr-CA" sz="1800" b="0" i="0">
                <a:solidFill>
                  <a:srgbClr val="0070C0"/>
                </a:solidFill>
                <a:latin typeface="Arial"/>
                <a:ea typeface="Arial"/>
                <a:cs typeface="Arial"/>
                <a:sym typeface="Arial"/>
              </a:rPr>
              <a:t>hub</a:t>
            </a:r>
            <a:r>
              <a:rPr lang="fr-CA" sz="1800" b="0" i="0">
                <a:solidFill>
                  <a:srgbClr val="202122"/>
                </a:solidFill>
                <a:latin typeface="Arial"/>
                <a:ea typeface="Arial"/>
                <a:cs typeface="Arial"/>
                <a:sym typeface="Arial"/>
              </a:rPr>
              <a:t> » faisant référence au </a:t>
            </a:r>
            <a:r>
              <a:rPr lang="fr-CA" sz="1800" b="0" i="0" u="sng" strike="noStrike">
                <a:solidFill>
                  <a:srgbClr val="0645AD"/>
                </a:solidFill>
                <a:latin typeface="Arial"/>
                <a:ea typeface="Arial"/>
                <a:cs typeface="Arial"/>
                <a:sym typeface="Arial"/>
                <a:hlinkClick r:id="rId4">
                  <a:extLst>
                    <a:ext uri="{A12FA001-AC4F-418D-AE19-62706E023703}">
                      <ahyp:hlinkClr xmlns:ahyp="http://schemas.microsoft.com/office/drawing/2018/hyperlinkcolor" val="tx"/>
                    </a:ext>
                  </a:extLst>
                </a:hlinkClick>
              </a:rPr>
              <a:t>réseau social</a:t>
            </a:r>
            <a:r>
              <a:rPr lang="fr-CA" sz="1800" b="0" i="0">
                <a:solidFill>
                  <a:srgbClr val="202122"/>
                </a:solidFill>
                <a:latin typeface="Arial"/>
                <a:ea typeface="Arial"/>
                <a:cs typeface="Arial"/>
                <a:sym typeface="Arial"/>
              </a:rPr>
              <a:t> bâti autour du système </a:t>
            </a:r>
            <a:r>
              <a:rPr lang="fr-CA" sz="1800" b="0" i="0" u="sng" strike="noStrike">
                <a:solidFill>
                  <a:srgbClr val="0645AD"/>
                </a:solidFill>
                <a:latin typeface="Arial"/>
                <a:ea typeface="Arial"/>
                <a:cs typeface="Arial"/>
                <a:sym typeface="Arial"/>
                <a:hlinkClick r:id="rId3">
                  <a:extLst>
                    <a:ext uri="{A12FA001-AC4F-418D-AE19-62706E023703}">
                      <ahyp:hlinkClr xmlns:ahyp="http://schemas.microsoft.com/office/drawing/2018/hyperlinkcolor" val="tx"/>
                    </a:ext>
                  </a:extLst>
                </a:hlinkClick>
              </a:rPr>
              <a:t>Git</a:t>
            </a:r>
            <a:r>
              <a:rPr lang="fr-CA" sz="1800" b="0" i="0">
                <a:solidFill>
                  <a:srgbClr val="202122"/>
                </a:solidFill>
                <a:latin typeface="Arial"/>
                <a:ea typeface="Arial"/>
                <a:cs typeface="Arial"/>
                <a:sym typeface="Arial"/>
              </a:rPr>
              <a:t>, mais aussi à une </a:t>
            </a:r>
            <a:r>
              <a:rPr lang="fr-CA" sz="1800" b="0" i="0" u="sng" strike="noStrike">
                <a:solidFill>
                  <a:srgbClr val="0645AD"/>
                </a:solidFill>
                <a:latin typeface="Arial"/>
                <a:ea typeface="Arial"/>
                <a:cs typeface="Arial"/>
                <a:sym typeface="Arial"/>
                <a:hlinkClick r:id="rId5">
                  <a:extLst>
                    <a:ext uri="{A12FA001-AC4F-418D-AE19-62706E023703}">
                      <ahyp:hlinkClr xmlns:ahyp="http://schemas.microsoft.com/office/drawing/2018/hyperlinkcolor" val="tx"/>
                    </a:ext>
                  </a:extLst>
                </a:hlinkClick>
              </a:rPr>
              <a:t>plate-forme de correspondance</a:t>
            </a:r>
            <a:r>
              <a:rPr lang="fr-CA" sz="1800" b="0" i="0">
                <a:solidFill>
                  <a:srgbClr val="202122"/>
                </a:solidFill>
                <a:latin typeface="Arial"/>
                <a:ea typeface="Arial"/>
                <a:cs typeface="Arial"/>
                <a:sym typeface="Arial"/>
              </a:rPr>
              <a:t> qui est appelée en anglais un « </a:t>
            </a:r>
            <a:r>
              <a:rPr lang="fr-CA" sz="1800" b="0" i="0">
                <a:solidFill>
                  <a:srgbClr val="0070C0"/>
                </a:solidFill>
                <a:latin typeface="Arial"/>
                <a:ea typeface="Arial"/>
                <a:cs typeface="Arial"/>
                <a:sym typeface="Arial"/>
              </a:rPr>
              <a:t>hub</a:t>
            </a:r>
            <a:r>
              <a:rPr lang="fr-CA" sz="1800" b="0" i="0">
                <a:solidFill>
                  <a:srgbClr val="202122"/>
                </a:solidFill>
                <a:latin typeface="Arial"/>
                <a:ea typeface="Arial"/>
                <a:cs typeface="Arial"/>
                <a:sym typeface="Arial"/>
              </a:rPr>
              <a:t> ».</a:t>
            </a:r>
            <a:endParaRPr/>
          </a:p>
          <a:p>
            <a:pPr marL="228600" lvl="0" indent="-114300" algn="l" rtl="0">
              <a:lnSpc>
                <a:spcPct val="90000"/>
              </a:lnSpc>
              <a:spcBef>
                <a:spcPts val="1000"/>
              </a:spcBef>
              <a:spcAft>
                <a:spcPts val="0"/>
              </a:spcAft>
              <a:buClr>
                <a:schemeClr val="dk1"/>
              </a:buClr>
              <a:buSzPts val="1800"/>
              <a:buNone/>
            </a:pPr>
            <a:endParaRPr sz="1800">
              <a:solidFill>
                <a:srgbClr val="202122"/>
              </a:solidFill>
              <a:latin typeface="Arial"/>
              <a:ea typeface="Arial"/>
              <a:cs typeface="Arial"/>
              <a:sym typeface="Arial"/>
            </a:endParaRPr>
          </a:p>
          <a:p>
            <a:pPr marL="228600" lvl="0" indent="-114300" algn="l" rtl="0">
              <a:lnSpc>
                <a:spcPct val="90000"/>
              </a:lnSpc>
              <a:spcBef>
                <a:spcPts val="1000"/>
              </a:spcBef>
              <a:spcAft>
                <a:spcPts val="0"/>
              </a:spcAft>
              <a:buClr>
                <a:schemeClr val="dk1"/>
              </a:buClr>
              <a:buSzPts val="1800"/>
              <a:buNone/>
            </a:pPr>
            <a:endParaRPr sz="1800">
              <a:solidFill>
                <a:srgbClr val="202122"/>
              </a:solidFill>
              <a:latin typeface="Arial"/>
              <a:ea typeface="Arial"/>
              <a:cs typeface="Arial"/>
              <a:sym typeface="Arial"/>
            </a:endParaRPr>
          </a:p>
          <a:p>
            <a:pPr marL="228600" lvl="0" indent="-114300" algn="l" rtl="0">
              <a:lnSpc>
                <a:spcPct val="90000"/>
              </a:lnSpc>
              <a:spcBef>
                <a:spcPts val="1000"/>
              </a:spcBef>
              <a:spcAft>
                <a:spcPts val="0"/>
              </a:spcAft>
              <a:buClr>
                <a:schemeClr val="dk1"/>
              </a:buClr>
              <a:buSzPts val="1800"/>
              <a:buNone/>
            </a:pPr>
            <a:endParaRPr sz="1800">
              <a:solidFill>
                <a:srgbClr val="202122"/>
              </a:solidFill>
              <a:latin typeface="Arial"/>
              <a:ea typeface="Arial"/>
              <a:cs typeface="Arial"/>
              <a:sym typeface="Arial"/>
            </a:endParaRPr>
          </a:p>
          <a:p>
            <a:pPr marL="0" lvl="0" indent="0" algn="l" rtl="0">
              <a:lnSpc>
                <a:spcPct val="90000"/>
              </a:lnSpc>
              <a:spcBef>
                <a:spcPts val="1000"/>
              </a:spcBef>
              <a:spcAft>
                <a:spcPts val="0"/>
              </a:spcAft>
              <a:buClr>
                <a:schemeClr val="dk1"/>
              </a:buClr>
              <a:buSzPts val="1800"/>
              <a:buNone/>
            </a:pPr>
            <a:endParaRPr sz="1800">
              <a:solidFill>
                <a:srgbClr val="202122"/>
              </a:solidFill>
              <a:latin typeface="Arial"/>
              <a:ea typeface="Arial"/>
              <a:cs typeface="Arial"/>
              <a:sym typeface="Arial"/>
            </a:endParaRPr>
          </a:p>
          <a:p>
            <a:pPr marL="0" lvl="0" indent="0" algn="r" rtl="0">
              <a:lnSpc>
                <a:spcPct val="90000"/>
              </a:lnSpc>
              <a:spcBef>
                <a:spcPts val="1000"/>
              </a:spcBef>
              <a:spcAft>
                <a:spcPts val="0"/>
              </a:spcAft>
              <a:buClr>
                <a:schemeClr val="dk1"/>
              </a:buClr>
              <a:buSzPts val="1800"/>
              <a:buNone/>
            </a:pPr>
            <a:r>
              <a:rPr lang="fr-CA" sz="1800" u="sng">
                <a:solidFill>
                  <a:schemeClr val="hlink"/>
                </a:solidFill>
                <a:hlinkClick r:id="rId6"/>
              </a:rPr>
              <a:t>https://fr.wikipedia.org/wiki/GitHub</a:t>
            </a:r>
            <a:endParaRPr sz="1800"/>
          </a:p>
          <a:p>
            <a:pPr marL="228600" lvl="0" indent="-50800" algn="r" rtl="0">
              <a:lnSpc>
                <a:spcPct val="90000"/>
              </a:lnSpc>
              <a:spcBef>
                <a:spcPts val="1000"/>
              </a:spcBef>
              <a:spcAft>
                <a:spcPts val="0"/>
              </a:spcAft>
              <a:buClr>
                <a:schemeClr val="dk1"/>
              </a:buClr>
              <a:buSzPts val="2800"/>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80"/>
          <p:cNvSpPr txBox="1">
            <a:spLocks noGrp="1"/>
          </p:cNvSpPr>
          <p:nvPr>
            <p:ph type="title"/>
          </p:nvPr>
        </p:nvSpPr>
        <p:spPr>
          <a:xfrm>
            <a:off x="838200" y="365125"/>
            <a:ext cx="10515600" cy="8134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Question sur le </a:t>
            </a:r>
            <a:r>
              <a:rPr lang="fr-CA">
                <a:solidFill>
                  <a:srgbClr val="0070C0"/>
                </a:solidFill>
              </a:rPr>
              <a:t>Push</a:t>
            </a:r>
            <a:endParaRPr/>
          </a:p>
        </p:txBody>
      </p:sp>
      <p:sp>
        <p:nvSpPr>
          <p:cNvPr id="821" name="Google Shape;821;p80"/>
          <p:cNvSpPr txBox="1">
            <a:spLocks noGrp="1"/>
          </p:cNvSpPr>
          <p:nvPr>
            <p:ph type="body" idx="1"/>
          </p:nvPr>
        </p:nvSpPr>
        <p:spPr>
          <a:xfrm>
            <a:off x="838200" y="1584961"/>
            <a:ext cx="6192520" cy="483616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fr-CA"/>
              <a:t>Basé sur la commande précédente, quelle serait la commande pour </a:t>
            </a:r>
            <a:r>
              <a:rPr lang="fr-CA">
                <a:solidFill>
                  <a:srgbClr val="0070C0"/>
                </a:solidFill>
              </a:rPr>
              <a:t>push</a:t>
            </a:r>
            <a:r>
              <a:rPr lang="fr-CA"/>
              <a:t> les mises-à-jour apportées en local à une branche 2 quelconque nommée  </a:t>
            </a:r>
            <a:r>
              <a:rPr lang="fr-CA">
                <a:solidFill>
                  <a:srgbClr val="0070C0"/>
                </a:solidFill>
              </a:rPr>
              <a:t>les_parcs </a:t>
            </a:r>
            <a:r>
              <a:rPr lang="fr-CA"/>
              <a:t>?</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fr-CA"/>
              <a:t>……………………………………………………………</a:t>
            </a:r>
            <a:endParaRPr/>
          </a:p>
          <a:p>
            <a:pPr marL="228600" lvl="0" indent="-228600" algn="l" rtl="0">
              <a:lnSpc>
                <a:spcPct val="90000"/>
              </a:lnSpc>
              <a:spcBef>
                <a:spcPts val="1000"/>
              </a:spcBef>
              <a:spcAft>
                <a:spcPts val="0"/>
              </a:spcAft>
              <a:buClr>
                <a:schemeClr val="dk1"/>
              </a:buClr>
              <a:buSzPts val="2800"/>
              <a:buChar char="•"/>
            </a:pPr>
            <a:r>
              <a:rPr lang="fr-CA"/>
              <a:t>Remarque : tous les fichiers/dossiers de ma branche cible sont téléportés en même temps dans ce push sur GitHub .</a:t>
            </a:r>
            <a:endParaRPr/>
          </a:p>
        </p:txBody>
      </p:sp>
      <p:pic>
        <p:nvPicPr>
          <p:cNvPr id="822" name="Google Shape;822;p80"/>
          <p:cNvPicPr preferRelativeResize="0"/>
          <p:nvPr/>
        </p:nvPicPr>
        <p:blipFill rotWithShape="1">
          <a:blip r:embed="rId3">
            <a:alphaModFix/>
          </a:blip>
          <a:srcRect l="22791" t="26161" r="38544" b="11973"/>
          <a:stretch/>
        </p:blipFill>
        <p:spPr>
          <a:xfrm>
            <a:off x="7528559" y="1940566"/>
            <a:ext cx="4233271" cy="380999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1"/>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CA"/>
              <a:t>Manipuler les branches en local</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82"/>
          <p:cNvSpPr txBox="1">
            <a:spLocks noGrp="1"/>
          </p:cNvSpPr>
          <p:nvPr>
            <p:ph type="title"/>
          </p:nvPr>
        </p:nvSpPr>
        <p:spPr>
          <a:xfrm>
            <a:off x="838200" y="365125"/>
            <a:ext cx="10515600" cy="69151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endParaRPr/>
          </a:p>
        </p:txBody>
      </p:sp>
      <p:pic>
        <p:nvPicPr>
          <p:cNvPr id="833" name="Google Shape;833;p82"/>
          <p:cNvPicPr preferRelativeResize="0">
            <a:picLocks noGrp="1"/>
          </p:cNvPicPr>
          <p:nvPr>
            <p:ph type="body" idx="1"/>
          </p:nvPr>
        </p:nvPicPr>
        <p:blipFill rotWithShape="1">
          <a:blip r:embed="rId3">
            <a:alphaModFix/>
          </a:blip>
          <a:srcRect l="7184" t="23889" r="17296" b="30813"/>
          <a:stretch/>
        </p:blipFill>
        <p:spPr>
          <a:xfrm>
            <a:off x="838201" y="1549083"/>
            <a:ext cx="10525574" cy="3551237"/>
          </a:xfrm>
          <a:prstGeom prst="rect">
            <a:avLst/>
          </a:prstGeom>
          <a:noFill/>
          <a:ln>
            <a:noFill/>
          </a:ln>
        </p:spPr>
      </p:pic>
      <p:sp>
        <p:nvSpPr>
          <p:cNvPr id="834" name="Google Shape;834;p82"/>
          <p:cNvSpPr txBox="1"/>
          <p:nvPr/>
        </p:nvSpPr>
        <p:spPr>
          <a:xfrm>
            <a:off x="838200" y="5588000"/>
            <a:ext cx="103073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Je vais me créer un dépôt que je vais appeler </a:t>
            </a:r>
            <a:r>
              <a:rPr lang="fr-CA" sz="1800">
                <a:solidFill>
                  <a:srgbClr val="0070C0"/>
                </a:solidFill>
                <a:latin typeface="Calibri"/>
                <a:ea typeface="Calibri"/>
                <a:cs typeface="Calibri"/>
                <a:sym typeface="Calibri"/>
              </a:rPr>
              <a:t>Les_Villes_de_L_Ontario</a:t>
            </a:r>
            <a:endParaRPr sz="1800">
              <a:solidFill>
                <a:srgbClr val="0070C0"/>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840" name="Google Shape;840;p83"/>
          <p:cNvPicPr preferRelativeResize="0">
            <a:picLocks noGrp="1"/>
          </p:cNvPicPr>
          <p:nvPr>
            <p:ph type="body" idx="1"/>
          </p:nvPr>
        </p:nvPicPr>
        <p:blipFill rotWithShape="1">
          <a:blip r:embed="rId3">
            <a:alphaModFix/>
          </a:blip>
          <a:srcRect l="6658" t="23188" r="18872" b="15402"/>
          <a:stretch/>
        </p:blipFill>
        <p:spPr>
          <a:xfrm>
            <a:off x="1564640" y="1952222"/>
            <a:ext cx="9789160" cy="4540653"/>
          </a:xfrm>
          <a:prstGeom prst="rect">
            <a:avLst/>
          </a:prstGeom>
          <a:noFill/>
          <a:ln>
            <a:noFill/>
          </a:ln>
        </p:spPr>
      </p:pic>
      <p:sp>
        <p:nvSpPr>
          <p:cNvPr id="841" name="Google Shape;841;p83"/>
          <p:cNvSpPr txBox="1"/>
          <p:nvPr/>
        </p:nvSpPr>
        <p:spPr>
          <a:xfrm>
            <a:off x="838200" y="3545840"/>
            <a:ext cx="2143760" cy="2031325"/>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1800">
                <a:solidFill>
                  <a:schemeClr val="dk1"/>
                </a:solidFill>
                <a:latin typeface="Calibri"/>
                <a:ea typeface="Calibri"/>
                <a:cs typeface="Calibri"/>
                <a:sym typeface="Calibri"/>
              </a:rPr>
              <a:t>Dans le processus de description des villes, je vais me créer une 2</a:t>
            </a:r>
            <a:r>
              <a:rPr lang="fr-CA" sz="1800" baseline="30000">
                <a:solidFill>
                  <a:schemeClr val="dk1"/>
                </a:solidFill>
                <a:latin typeface="Calibri"/>
                <a:ea typeface="Calibri"/>
                <a:cs typeface="Calibri"/>
                <a:sym typeface="Calibri"/>
              </a:rPr>
              <a:t>e</a:t>
            </a:r>
            <a:r>
              <a:rPr lang="fr-CA" sz="1800">
                <a:solidFill>
                  <a:schemeClr val="dk1"/>
                </a:solidFill>
                <a:latin typeface="Calibri"/>
                <a:ea typeface="Calibri"/>
                <a:cs typeface="Calibri"/>
                <a:sym typeface="Calibri"/>
              </a:rPr>
              <a:t> branche que je vais appeler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fr-CA" sz="1800" b="1">
                <a:solidFill>
                  <a:srgbClr val="0070C0"/>
                </a:solidFill>
                <a:latin typeface="Calibri"/>
                <a:ea typeface="Calibri"/>
                <a:cs typeface="Calibri"/>
                <a:sym typeface="Calibri"/>
              </a:rPr>
              <a:t>Toronto</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4"/>
          <p:cNvSpPr txBox="1">
            <a:spLocks noGrp="1"/>
          </p:cNvSpPr>
          <p:nvPr>
            <p:ph type="title"/>
          </p:nvPr>
        </p:nvSpPr>
        <p:spPr>
          <a:xfrm>
            <a:off x="838200" y="365126"/>
            <a:ext cx="10515600" cy="92213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Manipuler les branches en local</a:t>
            </a:r>
            <a:endParaRPr/>
          </a:p>
        </p:txBody>
      </p:sp>
      <p:sp>
        <p:nvSpPr>
          <p:cNvPr id="847" name="Google Shape;847;p84"/>
          <p:cNvSpPr txBox="1">
            <a:spLocks noGrp="1"/>
          </p:cNvSpPr>
          <p:nvPr>
            <p:ph type="body" idx="1"/>
          </p:nvPr>
        </p:nvSpPr>
        <p:spPr>
          <a:xfrm>
            <a:off x="838200" y="1464816"/>
            <a:ext cx="10515600" cy="4712147"/>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just" rtl="0">
              <a:lnSpc>
                <a:spcPct val="90000"/>
              </a:lnSpc>
              <a:spcBef>
                <a:spcPts val="0"/>
              </a:spcBef>
              <a:spcAft>
                <a:spcPts val="0"/>
              </a:spcAft>
              <a:buClr>
                <a:schemeClr val="dk1"/>
              </a:buClr>
              <a:buSzPct val="100000"/>
              <a:buChar char="•"/>
            </a:pPr>
            <a:r>
              <a:rPr lang="fr-CA">
                <a:latin typeface="Montserrat"/>
                <a:ea typeface="Montserrat"/>
                <a:cs typeface="Montserrat"/>
                <a:sym typeface="Montserrat"/>
              </a:rPr>
              <a:t>La commande </a:t>
            </a:r>
            <a:r>
              <a:rPr lang="fr-CA">
                <a:solidFill>
                  <a:srgbClr val="0070C0"/>
                </a:solidFill>
                <a:latin typeface="Montserrat"/>
                <a:ea typeface="Montserrat"/>
                <a:cs typeface="Montserrat"/>
                <a:sym typeface="Montserrat"/>
              </a:rPr>
              <a:t>git branch </a:t>
            </a:r>
            <a:r>
              <a:rPr lang="fr-CA">
                <a:latin typeface="Montserrat"/>
                <a:ea typeface="Montserrat"/>
                <a:cs typeface="Montserrat"/>
                <a:sym typeface="Montserrat"/>
              </a:rPr>
              <a:t>nous permet de voir toutes les branches présentes dans notre dépôt. Pour l’instant, il y a juste la branche </a:t>
            </a:r>
            <a:r>
              <a:rPr lang="fr-CA">
                <a:solidFill>
                  <a:srgbClr val="0070C0"/>
                </a:solidFill>
                <a:latin typeface="Montserrat"/>
                <a:ea typeface="Montserrat"/>
                <a:cs typeface="Montserrat"/>
                <a:sym typeface="Montserrat"/>
              </a:rPr>
              <a:t>master</a:t>
            </a:r>
            <a:endParaRPr/>
          </a:p>
          <a:p>
            <a:pPr marL="228600" lvl="0" indent="-77470" algn="just" rtl="0">
              <a:lnSpc>
                <a:spcPct val="90000"/>
              </a:lnSpc>
              <a:spcBef>
                <a:spcPts val="1000"/>
              </a:spcBef>
              <a:spcAft>
                <a:spcPts val="0"/>
              </a:spcAft>
              <a:buClr>
                <a:schemeClr val="dk1"/>
              </a:buClr>
              <a:buSzPct val="100000"/>
              <a:buNone/>
            </a:pPr>
            <a:endParaRPr>
              <a:latin typeface="Montserrat"/>
              <a:ea typeface="Montserrat"/>
              <a:cs typeface="Montserrat"/>
              <a:sym typeface="Montserrat"/>
            </a:endParaRPr>
          </a:p>
          <a:p>
            <a:pPr marL="228600" lvl="0" indent="-228600" algn="just" rtl="0">
              <a:lnSpc>
                <a:spcPct val="90000"/>
              </a:lnSpc>
              <a:spcBef>
                <a:spcPts val="1000"/>
              </a:spcBef>
              <a:spcAft>
                <a:spcPts val="0"/>
              </a:spcAft>
              <a:buClr>
                <a:schemeClr val="dk1"/>
              </a:buClr>
              <a:buSzPct val="100000"/>
              <a:buChar char="•"/>
            </a:pPr>
            <a:r>
              <a:rPr lang="fr-CA">
                <a:latin typeface="Montserrat"/>
                <a:ea typeface="Montserrat"/>
                <a:cs typeface="Montserrat"/>
                <a:sym typeface="Montserrat"/>
              </a:rPr>
              <a:t>Dans un travail de groupe, i</a:t>
            </a:r>
            <a:r>
              <a:rPr lang="fr-CA" b="0" i="0">
                <a:latin typeface="Montserrat"/>
                <a:ea typeface="Montserrat"/>
                <a:cs typeface="Montserrat"/>
                <a:sym typeface="Montserrat"/>
              </a:rPr>
              <a:t>l est souvent préférable de créer une branche pour une modification. La création prend 30 secondes et vous économise beaucoup de temps de galère si vous faites des bêtises sur votre branche master.</a:t>
            </a:r>
            <a:endParaRPr/>
          </a:p>
          <a:p>
            <a:pPr marL="228600" lvl="0" indent="-77470" algn="just" rtl="0">
              <a:lnSpc>
                <a:spcPct val="90000"/>
              </a:lnSpc>
              <a:spcBef>
                <a:spcPts val="1000"/>
              </a:spcBef>
              <a:spcAft>
                <a:spcPts val="0"/>
              </a:spcAft>
              <a:buClr>
                <a:schemeClr val="dk1"/>
              </a:buClr>
              <a:buSzPct val="100000"/>
              <a:buNone/>
            </a:pPr>
            <a:endParaRPr>
              <a:latin typeface="Montserrat"/>
              <a:ea typeface="Montserrat"/>
              <a:cs typeface="Montserrat"/>
              <a:sym typeface="Montserrat"/>
            </a:endParaRPr>
          </a:p>
          <a:p>
            <a:pPr marL="228600" lvl="0" indent="-228600" algn="just" rtl="0">
              <a:lnSpc>
                <a:spcPct val="90000"/>
              </a:lnSpc>
              <a:spcBef>
                <a:spcPts val="1000"/>
              </a:spcBef>
              <a:spcAft>
                <a:spcPts val="0"/>
              </a:spcAft>
              <a:buClr>
                <a:schemeClr val="dk1"/>
              </a:buClr>
              <a:buSzPct val="100000"/>
              <a:buChar char="•"/>
            </a:pPr>
            <a:r>
              <a:rPr lang="fr-CA" b="0" i="0">
                <a:latin typeface="Montserrat"/>
                <a:ea typeface="Montserrat"/>
                <a:cs typeface="Montserrat"/>
                <a:sym typeface="Montserrat"/>
              </a:rPr>
              <a:t>Nous avons donc notre branche </a:t>
            </a:r>
            <a:r>
              <a:rPr lang="fr-CA" b="0" i="0">
                <a:solidFill>
                  <a:srgbClr val="0070C0"/>
                </a:solidFill>
                <a:latin typeface="Montserrat"/>
                <a:ea typeface="Montserrat"/>
                <a:cs typeface="Montserrat"/>
                <a:sym typeface="Montserrat"/>
              </a:rPr>
              <a:t>master</a:t>
            </a:r>
            <a:r>
              <a:rPr lang="fr-CA" b="0" i="0">
                <a:latin typeface="Montserrat"/>
                <a:ea typeface="Montserrat"/>
                <a:cs typeface="Montserrat"/>
                <a:sym typeface="Montserrat"/>
              </a:rPr>
              <a:t>, et nous souhaitons maintenant commencer par décrire la ville de Toronto. Pour cela, on crée la </a:t>
            </a:r>
            <a:r>
              <a:rPr lang="fr-CA">
                <a:latin typeface="Montserrat"/>
                <a:ea typeface="Montserrat"/>
                <a:cs typeface="Montserrat"/>
                <a:sym typeface="Montserrat"/>
              </a:rPr>
              <a:t>b</a:t>
            </a:r>
            <a:r>
              <a:rPr lang="fr-CA" b="0" i="0">
                <a:latin typeface="Montserrat"/>
                <a:ea typeface="Montserrat"/>
                <a:cs typeface="Montserrat"/>
                <a:sym typeface="Montserrat"/>
              </a:rPr>
              <a:t>ranche </a:t>
            </a:r>
            <a:r>
              <a:rPr lang="fr-CA">
                <a:latin typeface="Montserrat"/>
                <a:ea typeface="Montserrat"/>
                <a:cs typeface="Montserrat"/>
                <a:sym typeface="Montserrat"/>
              </a:rPr>
              <a:t>T</a:t>
            </a:r>
            <a:r>
              <a:rPr lang="fr-CA" b="0" i="0">
                <a:latin typeface="Montserrat"/>
                <a:ea typeface="Montserrat"/>
                <a:cs typeface="Montserrat"/>
                <a:sym typeface="Montserrat"/>
              </a:rPr>
              <a:t>oronto : </a:t>
            </a:r>
            <a:endParaRPr/>
          </a:p>
          <a:p>
            <a:pPr marL="0" lvl="0" indent="0" algn="just" rtl="0">
              <a:lnSpc>
                <a:spcPct val="90000"/>
              </a:lnSpc>
              <a:spcBef>
                <a:spcPts val="1000"/>
              </a:spcBef>
              <a:spcAft>
                <a:spcPts val="0"/>
              </a:spcAft>
              <a:buClr>
                <a:srgbClr val="0070C0"/>
              </a:buClr>
              <a:buSzPct val="100000"/>
              <a:buNone/>
            </a:pPr>
            <a:r>
              <a:rPr lang="fr-CA" b="0" i="0">
                <a:solidFill>
                  <a:srgbClr val="0070C0"/>
                </a:solidFill>
                <a:latin typeface="Montserrat"/>
                <a:ea typeface="Montserrat"/>
                <a:cs typeface="Montserrat"/>
                <a:sym typeface="Montserrat"/>
              </a:rPr>
              <a:t>	git branch </a:t>
            </a:r>
            <a:r>
              <a:rPr lang="fr-CA">
                <a:solidFill>
                  <a:srgbClr val="0070C0"/>
                </a:solidFill>
                <a:latin typeface="Montserrat"/>
                <a:ea typeface="Montserrat"/>
                <a:cs typeface="Montserrat"/>
                <a:sym typeface="Montserrat"/>
              </a:rPr>
              <a:t>T</a:t>
            </a:r>
            <a:r>
              <a:rPr lang="fr-CA" b="0" i="0">
                <a:solidFill>
                  <a:srgbClr val="0070C0"/>
                </a:solidFill>
                <a:latin typeface="Montserrat"/>
                <a:ea typeface="Montserrat"/>
                <a:cs typeface="Montserrat"/>
                <a:sym typeface="Montserrat"/>
              </a:rPr>
              <a:t>oronto</a:t>
            </a:r>
            <a:endParaRPr/>
          </a:p>
          <a:p>
            <a:pPr marL="228600" lvl="0" indent="-77470" algn="just" rtl="0">
              <a:lnSpc>
                <a:spcPct val="90000"/>
              </a:lnSpc>
              <a:spcBef>
                <a:spcPts val="1000"/>
              </a:spcBef>
              <a:spcAft>
                <a:spcPts val="0"/>
              </a:spcAft>
              <a:buClr>
                <a:schemeClr val="dk1"/>
              </a:buClr>
              <a:buSzPct val="100000"/>
              <a:buNone/>
            </a:pPr>
            <a:endParaRPr b="0" i="0">
              <a:solidFill>
                <a:srgbClr val="0070C0"/>
              </a:solidFill>
              <a:latin typeface="Montserrat"/>
              <a:ea typeface="Montserrat"/>
              <a:cs typeface="Montserrat"/>
              <a:sym typeface="Montserrat"/>
            </a:endParaRPr>
          </a:p>
          <a:p>
            <a:pPr marL="228600" lvl="0" indent="-228600" algn="just" rtl="0">
              <a:lnSpc>
                <a:spcPct val="90000"/>
              </a:lnSpc>
              <a:spcBef>
                <a:spcPts val="1000"/>
              </a:spcBef>
              <a:spcAft>
                <a:spcPts val="0"/>
              </a:spcAft>
              <a:buClr>
                <a:schemeClr val="dk1"/>
              </a:buClr>
              <a:buSzPct val="100000"/>
              <a:buChar char="•"/>
            </a:pPr>
            <a:r>
              <a:rPr lang="fr-CA">
                <a:latin typeface="Montserrat"/>
                <a:ea typeface="Montserrat"/>
                <a:cs typeface="Montserrat"/>
                <a:sym typeface="Montserrat"/>
              </a:rPr>
              <a:t>Lançons à nouveau la commande </a:t>
            </a:r>
            <a:r>
              <a:rPr lang="fr-CA">
                <a:solidFill>
                  <a:srgbClr val="0070C0"/>
                </a:solidFill>
                <a:latin typeface="Montserrat"/>
                <a:ea typeface="Montserrat"/>
                <a:cs typeface="Montserrat"/>
                <a:sym typeface="Montserrat"/>
              </a:rPr>
              <a:t>git branch</a:t>
            </a:r>
            <a:r>
              <a:rPr lang="fr-CA">
                <a:latin typeface="Montserrat"/>
                <a:ea typeface="Montserrat"/>
                <a:cs typeface="Montserrat"/>
                <a:sym typeface="Montserrat"/>
              </a:rPr>
              <a:t>; On devrait voir 2 branches.</a:t>
            </a:r>
            <a:endParaRPr/>
          </a:p>
          <a:p>
            <a:pPr marL="228600" lvl="0" indent="-77470" algn="l" rtl="0">
              <a:lnSpc>
                <a:spcPct val="90000"/>
              </a:lnSpc>
              <a:spcBef>
                <a:spcPts val="1000"/>
              </a:spcBef>
              <a:spcAft>
                <a:spcPts val="0"/>
              </a:spcAft>
              <a:buClr>
                <a:schemeClr val="dk1"/>
              </a:buClr>
              <a:buSzPct val="100000"/>
              <a:buNone/>
            </a:pPr>
            <a:endParaRPr b="0" i="0">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5"/>
          <p:cNvSpPr txBox="1">
            <a:spLocks noGrp="1"/>
          </p:cNvSpPr>
          <p:nvPr>
            <p:ph type="title"/>
          </p:nvPr>
        </p:nvSpPr>
        <p:spPr>
          <a:xfrm>
            <a:off x="838200" y="365126"/>
            <a:ext cx="10515600" cy="7889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Manipuler les branches en local</a:t>
            </a:r>
            <a:endParaRPr/>
          </a:p>
        </p:txBody>
      </p:sp>
      <p:sp>
        <p:nvSpPr>
          <p:cNvPr id="853" name="Google Shape;853;p85"/>
          <p:cNvSpPr txBox="1">
            <a:spLocks noGrp="1"/>
          </p:cNvSpPr>
          <p:nvPr>
            <p:ph type="body" idx="1"/>
          </p:nvPr>
        </p:nvSpPr>
        <p:spPr>
          <a:xfrm>
            <a:off x="838200" y="1305017"/>
            <a:ext cx="10515600" cy="48719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CA"/>
              <a:t>Pour travailler sur la branche Toronto : </a:t>
            </a:r>
            <a:r>
              <a:rPr lang="fr-CA">
                <a:solidFill>
                  <a:srgbClr val="0070C0"/>
                </a:solidFill>
              </a:rPr>
              <a:t>git checkout Toronto</a:t>
            </a:r>
            <a:endParaRPr/>
          </a:p>
          <a:p>
            <a:pPr marL="228600" lvl="0" indent="-228600" algn="l" rtl="0">
              <a:lnSpc>
                <a:spcPct val="90000"/>
              </a:lnSpc>
              <a:spcBef>
                <a:spcPts val="1000"/>
              </a:spcBef>
              <a:spcAft>
                <a:spcPts val="0"/>
              </a:spcAft>
              <a:buClr>
                <a:schemeClr val="dk1"/>
              </a:buClr>
              <a:buSzPts val="2800"/>
              <a:buChar char="•"/>
            </a:pPr>
            <a:r>
              <a:rPr lang="fr-CA">
                <a:latin typeface="Montserrat"/>
                <a:ea typeface="Montserrat"/>
                <a:cs typeface="Montserrat"/>
                <a:sym typeface="Montserrat"/>
              </a:rPr>
              <a:t>Lançons à nouveau la commande </a:t>
            </a:r>
            <a:r>
              <a:rPr lang="fr-CA">
                <a:solidFill>
                  <a:srgbClr val="0070C0"/>
                </a:solidFill>
                <a:latin typeface="Montserrat"/>
                <a:ea typeface="Montserrat"/>
                <a:cs typeface="Montserrat"/>
                <a:sym typeface="Montserrat"/>
              </a:rPr>
              <a:t>git branch</a:t>
            </a:r>
            <a:endParaRPr>
              <a:solidFill>
                <a:srgbClr val="0070C0"/>
              </a:solidFill>
              <a:latin typeface="Montserrat"/>
              <a:ea typeface="Montserrat"/>
              <a:cs typeface="Montserrat"/>
              <a:sym typeface="Montserrat"/>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854" name="Google Shape;854;p85"/>
          <p:cNvPicPr preferRelativeResize="0"/>
          <p:nvPr/>
        </p:nvPicPr>
        <p:blipFill rotWithShape="1">
          <a:blip r:embed="rId3">
            <a:alphaModFix/>
          </a:blip>
          <a:srcRect l="13179" t="34821" r="41516" b="22589"/>
          <a:stretch/>
        </p:blipFill>
        <p:spPr>
          <a:xfrm>
            <a:off x="4708592" y="2813929"/>
            <a:ext cx="6645208" cy="3513953"/>
          </a:xfrm>
          <a:prstGeom prst="rect">
            <a:avLst/>
          </a:prstGeom>
          <a:noFill/>
          <a:ln>
            <a:noFill/>
          </a:ln>
        </p:spPr>
      </p:pic>
      <p:sp>
        <p:nvSpPr>
          <p:cNvPr id="855" name="Google Shape;855;p85"/>
          <p:cNvSpPr txBox="1"/>
          <p:nvPr/>
        </p:nvSpPr>
        <p:spPr>
          <a:xfrm>
            <a:off x="1074198" y="2813929"/>
            <a:ext cx="3178206" cy="1938992"/>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2000">
                <a:solidFill>
                  <a:schemeClr val="dk1"/>
                </a:solidFill>
                <a:latin typeface="Calibri"/>
                <a:ea typeface="Calibri"/>
                <a:cs typeface="Calibri"/>
                <a:sym typeface="Calibri"/>
              </a:rPr>
              <a:t>Nous allons à présent commit le changement apporté à la branche Toronto avec la description de l’enregistrement pour pouvoir le retrouver.</a:t>
            </a:r>
            <a:endParaRPr/>
          </a:p>
        </p:txBody>
      </p:sp>
      <p:cxnSp>
        <p:nvCxnSpPr>
          <p:cNvPr id="856" name="Google Shape;856;p85"/>
          <p:cNvCxnSpPr>
            <a:stCxn id="855" idx="2"/>
          </p:cNvCxnSpPr>
          <p:nvPr/>
        </p:nvCxnSpPr>
        <p:spPr>
          <a:xfrm>
            <a:off x="2663301" y="4752921"/>
            <a:ext cx="2672100" cy="1337100"/>
          </a:xfrm>
          <a:prstGeom prst="straightConnector1">
            <a:avLst/>
          </a:prstGeom>
          <a:noFill/>
          <a:ln w="9525" cap="flat" cmpd="sng">
            <a:solidFill>
              <a:schemeClr val="accent1"/>
            </a:solidFill>
            <a:prstDash val="solid"/>
            <a:miter lim="800000"/>
            <a:headEnd type="none" w="sm" len="sm"/>
            <a:tailEnd type="triangle" w="med" len="med"/>
          </a:ln>
        </p:spPr>
      </p:cxnSp>
      <p:sp>
        <p:nvSpPr>
          <p:cNvPr id="857" name="Google Shape;857;p85"/>
          <p:cNvSpPr txBox="1"/>
          <p:nvPr/>
        </p:nvSpPr>
        <p:spPr>
          <a:xfrm>
            <a:off x="1074198" y="5060698"/>
            <a:ext cx="3178206" cy="1015663"/>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CA" sz="2000">
                <a:solidFill>
                  <a:schemeClr val="dk1"/>
                </a:solidFill>
                <a:latin typeface="Calibri"/>
                <a:ea typeface="Calibri"/>
                <a:cs typeface="Calibri"/>
                <a:sym typeface="Calibri"/>
              </a:rPr>
              <a:t>Pour </a:t>
            </a:r>
            <a:r>
              <a:rPr lang="fr-CA" sz="2000">
                <a:solidFill>
                  <a:srgbClr val="FF0000"/>
                </a:solidFill>
                <a:latin typeface="Calibri"/>
                <a:ea typeface="Calibri"/>
                <a:cs typeface="Calibri"/>
                <a:sym typeface="Calibri"/>
              </a:rPr>
              <a:t>supprimer</a:t>
            </a:r>
            <a:r>
              <a:rPr lang="fr-CA" sz="2000">
                <a:solidFill>
                  <a:schemeClr val="dk1"/>
                </a:solidFill>
                <a:latin typeface="Calibri"/>
                <a:ea typeface="Calibri"/>
                <a:cs typeface="Calibri"/>
                <a:sym typeface="Calibri"/>
              </a:rPr>
              <a:t> la branche Toronto :</a:t>
            </a:r>
            <a:endParaRPr/>
          </a:p>
          <a:p>
            <a:pPr marL="0" marR="0" lvl="0" indent="0" algn="l" rtl="0">
              <a:spcBef>
                <a:spcPts val="0"/>
              </a:spcBef>
              <a:spcAft>
                <a:spcPts val="0"/>
              </a:spcAft>
              <a:buNone/>
            </a:pPr>
            <a:r>
              <a:rPr lang="fr-CA" sz="2000">
                <a:solidFill>
                  <a:srgbClr val="0070C0"/>
                </a:solidFill>
                <a:latin typeface="Calibri"/>
                <a:ea typeface="Calibri"/>
                <a:cs typeface="Calibri"/>
                <a:sym typeface="Calibri"/>
              </a:rPr>
              <a:t>Git branch –d Toronto</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86"/>
          <p:cNvSpPr txBox="1">
            <a:spLocks noGrp="1"/>
          </p:cNvSpPr>
          <p:nvPr>
            <p:ph type="title"/>
          </p:nvPr>
        </p:nvSpPr>
        <p:spPr>
          <a:xfrm>
            <a:off x="838200" y="258000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CA"/>
              <a:t>Synchroniser : </a:t>
            </a:r>
            <a:br>
              <a:rPr lang="fr-CA"/>
            </a:br>
            <a:r>
              <a:rPr lang="fr-CA"/>
              <a:t>Différence entre </a:t>
            </a:r>
            <a:r>
              <a:rPr lang="fr-CA">
                <a:solidFill>
                  <a:srgbClr val="0070C0"/>
                </a:solidFill>
              </a:rPr>
              <a:t>git push </a:t>
            </a:r>
            <a:r>
              <a:rPr lang="fr-CA"/>
              <a:t>et </a:t>
            </a:r>
            <a:r>
              <a:rPr lang="fr-CA">
                <a:solidFill>
                  <a:srgbClr val="0070C0"/>
                </a:solidFill>
              </a:rPr>
              <a:t>git pull</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87"/>
          <p:cNvSpPr txBox="1">
            <a:spLocks noGrp="1"/>
          </p:cNvSpPr>
          <p:nvPr>
            <p:ph type="title"/>
          </p:nvPr>
        </p:nvSpPr>
        <p:spPr>
          <a:xfrm>
            <a:off x="838200" y="365126"/>
            <a:ext cx="10515600" cy="80570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fr-CA"/>
              <a:t>Synchroniser : Différence entre </a:t>
            </a:r>
            <a:r>
              <a:rPr lang="fr-CA">
                <a:solidFill>
                  <a:srgbClr val="0070C0"/>
                </a:solidFill>
              </a:rPr>
              <a:t>git push </a:t>
            </a:r>
            <a:r>
              <a:rPr lang="fr-CA"/>
              <a:t>et </a:t>
            </a:r>
            <a:r>
              <a:rPr lang="fr-CA">
                <a:solidFill>
                  <a:srgbClr val="0070C0"/>
                </a:solidFill>
              </a:rPr>
              <a:t>git pull</a:t>
            </a:r>
            <a:endParaRPr/>
          </a:p>
        </p:txBody>
      </p:sp>
      <p:sp>
        <p:nvSpPr>
          <p:cNvPr id="868" name="Google Shape;868;p87"/>
          <p:cNvSpPr txBox="1">
            <a:spLocks noGrp="1"/>
          </p:cNvSpPr>
          <p:nvPr>
            <p:ph type="body" idx="1"/>
          </p:nvPr>
        </p:nvSpPr>
        <p:spPr>
          <a:xfrm>
            <a:off x="838200" y="1513840"/>
            <a:ext cx="10515600" cy="466312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400"/>
              <a:buChar char="•"/>
            </a:pPr>
            <a:r>
              <a:rPr lang="fr-CA" sz="2400" b="0" i="0">
                <a:latin typeface="Montserrat"/>
                <a:ea typeface="Montserrat"/>
                <a:cs typeface="Montserrat"/>
                <a:sym typeface="Montserrat"/>
              </a:rPr>
              <a:t>La commande </a:t>
            </a:r>
            <a:r>
              <a:rPr lang="fr-CA" sz="2400" b="1" i="0">
                <a:solidFill>
                  <a:srgbClr val="0070C0"/>
                </a:solidFill>
                <a:latin typeface="Montserrat"/>
                <a:ea typeface="Montserrat"/>
                <a:cs typeface="Montserrat"/>
                <a:sym typeface="Montserrat"/>
              </a:rPr>
              <a:t>Git push</a:t>
            </a:r>
            <a:r>
              <a:rPr lang="fr-CA" sz="2400" b="0" i="0">
                <a:solidFill>
                  <a:srgbClr val="0070C0"/>
                </a:solidFill>
                <a:latin typeface="Montserrat"/>
                <a:ea typeface="Montserrat"/>
                <a:cs typeface="Montserrat"/>
                <a:sym typeface="Montserrat"/>
              </a:rPr>
              <a:t> </a:t>
            </a:r>
            <a:r>
              <a:rPr lang="fr-CA" sz="2400" b="0" i="0">
                <a:latin typeface="Montserrat"/>
                <a:ea typeface="Montserrat"/>
                <a:cs typeface="Montserrat"/>
                <a:sym typeface="Montserrat"/>
              </a:rPr>
              <a:t>permet d'envoyer les modifications que l'on a réalisées </a:t>
            </a:r>
            <a:r>
              <a:rPr lang="fr-CA" sz="2400" b="0" i="0">
                <a:solidFill>
                  <a:srgbClr val="0070C0"/>
                </a:solidFill>
                <a:latin typeface="Montserrat"/>
                <a:ea typeface="Montserrat"/>
                <a:cs typeface="Montserrat"/>
                <a:sym typeface="Montserrat"/>
              </a:rPr>
              <a:t>en local sur une branche </a:t>
            </a:r>
            <a:r>
              <a:rPr lang="fr-CA" sz="2400" b="0" i="0">
                <a:latin typeface="Montserrat"/>
                <a:ea typeface="Montserrat"/>
                <a:cs typeface="Montserrat"/>
                <a:sym typeface="Montserrat"/>
              </a:rPr>
              <a:t>vers le </a:t>
            </a:r>
            <a:r>
              <a:rPr lang="fr-CA" sz="2400" b="0" i="0">
                <a:solidFill>
                  <a:srgbClr val="0070C0"/>
                </a:solidFill>
                <a:latin typeface="Montserrat"/>
                <a:ea typeface="Montserrat"/>
                <a:cs typeface="Montserrat"/>
                <a:sym typeface="Montserrat"/>
              </a:rPr>
              <a:t>dépôt distant(github) sur la branche correspondante</a:t>
            </a:r>
            <a:r>
              <a:rPr lang="fr-CA" sz="2400" b="0" i="0">
                <a:latin typeface="Montserrat"/>
                <a:ea typeface="Montserrat"/>
                <a:cs typeface="Montserrat"/>
                <a:sym typeface="Montserrat"/>
              </a:rPr>
              <a:t>, alors que la commande </a:t>
            </a:r>
            <a:r>
              <a:rPr lang="fr-CA" sz="2400" b="1" i="0">
                <a:solidFill>
                  <a:srgbClr val="00B050"/>
                </a:solidFill>
                <a:latin typeface="Montserrat"/>
                <a:ea typeface="Montserrat"/>
                <a:cs typeface="Montserrat"/>
                <a:sym typeface="Montserrat"/>
              </a:rPr>
              <a:t>Git pull</a:t>
            </a:r>
            <a:r>
              <a:rPr lang="fr-CA" sz="2400" b="0" i="0">
                <a:solidFill>
                  <a:srgbClr val="00B050"/>
                </a:solidFill>
                <a:latin typeface="Montserrat"/>
                <a:ea typeface="Montserrat"/>
                <a:cs typeface="Montserrat"/>
                <a:sym typeface="Montserrat"/>
              </a:rPr>
              <a:t> </a:t>
            </a:r>
            <a:r>
              <a:rPr lang="fr-CA" sz="2400" b="0" i="0">
                <a:latin typeface="Montserrat"/>
                <a:ea typeface="Montserrat"/>
                <a:cs typeface="Montserrat"/>
                <a:sym typeface="Montserrat"/>
              </a:rPr>
              <a:t>permet de faire l’inverse </a:t>
            </a:r>
            <a:r>
              <a:rPr lang="fr-CA" sz="2400" b="0" i="0">
                <a:solidFill>
                  <a:srgbClr val="00B050"/>
                </a:solidFill>
                <a:latin typeface="Montserrat"/>
                <a:ea typeface="Montserrat"/>
                <a:cs typeface="Montserrat"/>
                <a:sym typeface="Montserrat"/>
              </a:rPr>
              <a:t>avec le même principe </a:t>
            </a:r>
            <a:r>
              <a:rPr lang="fr-CA" sz="2400" b="0" i="0">
                <a:latin typeface="Montserrat"/>
                <a:ea typeface="Montserrat"/>
                <a:cs typeface="Montserrat"/>
                <a:sym typeface="Montserrat"/>
              </a:rPr>
              <a:t>(</a:t>
            </a:r>
            <a:r>
              <a:rPr lang="fr-CA" sz="2400" b="0" i="0">
                <a:solidFill>
                  <a:srgbClr val="00B050"/>
                </a:solidFill>
                <a:latin typeface="Montserrat"/>
                <a:ea typeface="Montserrat"/>
                <a:cs typeface="Montserrat"/>
                <a:sym typeface="Montserrat"/>
              </a:rPr>
              <a:t>c’est la branche sur laquelle je me positionne en local </a:t>
            </a:r>
            <a:r>
              <a:rPr lang="fr-CA" sz="2400" b="0" i="0">
                <a:latin typeface="Montserrat"/>
                <a:ea typeface="Montserrat"/>
                <a:cs typeface="Montserrat"/>
                <a:sym typeface="Montserrat"/>
              </a:rPr>
              <a:t>qui est mise-à-jour depuis le dépôt distant).</a:t>
            </a:r>
            <a:r>
              <a:rPr lang="fr-CA" sz="2400" b="0" i="0">
                <a:solidFill>
                  <a:srgbClr val="00B050"/>
                </a:solidFill>
                <a:latin typeface="Montserrat"/>
                <a:ea typeface="Montserrat"/>
                <a:cs typeface="Montserrat"/>
                <a:sym typeface="Montserrat"/>
              </a:rPr>
              <a:t> </a:t>
            </a:r>
            <a:endParaRPr/>
          </a:p>
        </p:txBody>
      </p:sp>
      <p:pic>
        <p:nvPicPr>
          <p:cNvPr id="869" name="Google Shape;869;p87"/>
          <p:cNvPicPr preferRelativeResize="0"/>
          <p:nvPr/>
        </p:nvPicPr>
        <p:blipFill rotWithShape="1">
          <a:blip r:embed="rId3">
            <a:alphaModFix/>
          </a:blip>
          <a:srcRect l="23828" t="29583" r="26407" b="20693"/>
          <a:stretch/>
        </p:blipFill>
        <p:spPr>
          <a:xfrm>
            <a:off x="1231264" y="3521748"/>
            <a:ext cx="4724502" cy="2655215"/>
          </a:xfrm>
          <a:prstGeom prst="rect">
            <a:avLst/>
          </a:prstGeom>
          <a:noFill/>
          <a:ln>
            <a:noFill/>
          </a:ln>
        </p:spPr>
      </p:pic>
      <p:cxnSp>
        <p:nvCxnSpPr>
          <p:cNvPr id="870" name="Google Shape;870;p87"/>
          <p:cNvCxnSpPr/>
          <p:nvPr/>
        </p:nvCxnSpPr>
        <p:spPr>
          <a:xfrm flipH="1">
            <a:off x="2844621" y="4792344"/>
            <a:ext cx="1188900" cy="551700"/>
          </a:xfrm>
          <a:prstGeom prst="bentConnector3">
            <a:avLst>
              <a:gd name="adj1" fmla="val 50000"/>
            </a:avLst>
          </a:prstGeom>
          <a:noFill/>
          <a:ln w="28575" cap="flat" cmpd="sng">
            <a:solidFill>
              <a:srgbClr val="FFC000"/>
            </a:solidFill>
            <a:prstDash val="solid"/>
            <a:miter lim="800000"/>
            <a:headEnd type="none" w="sm" len="sm"/>
            <a:tailEnd type="triangle" w="med" len="med"/>
          </a:ln>
        </p:spPr>
      </p:cxnSp>
      <p:pic>
        <p:nvPicPr>
          <p:cNvPr id="871" name="Google Shape;871;p87"/>
          <p:cNvPicPr preferRelativeResize="0"/>
          <p:nvPr/>
        </p:nvPicPr>
        <p:blipFill rotWithShape="1">
          <a:blip r:embed="rId4">
            <a:alphaModFix/>
          </a:blip>
          <a:srcRect l="22791" t="26161" r="38544" b="11973"/>
          <a:stretch/>
        </p:blipFill>
        <p:spPr>
          <a:xfrm>
            <a:off x="7186341" y="3203574"/>
            <a:ext cx="3530555" cy="3177540"/>
          </a:xfrm>
          <a:prstGeom prst="rect">
            <a:avLst/>
          </a:prstGeom>
          <a:noFill/>
          <a:ln>
            <a:noFill/>
          </a:ln>
        </p:spPr>
      </p:pic>
      <p:cxnSp>
        <p:nvCxnSpPr>
          <p:cNvPr id="872" name="Google Shape;872;p87"/>
          <p:cNvCxnSpPr/>
          <p:nvPr/>
        </p:nvCxnSpPr>
        <p:spPr>
          <a:xfrm rot="10800000" flipH="1">
            <a:off x="2844759" y="4968220"/>
            <a:ext cx="1554600" cy="690900"/>
          </a:xfrm>
          <a:prstGeom prst="bentConnector3">
            <a:avLst>
              <a:gd name="adj1" fmla="val 50000"/>
            </a:avLst>
          </a:prstGeom>
          <a:noFill/>
          <a:ln w="28575" cap="flat" cmpd="sng">
            <a:solidFill>
              <a:srgbClr val="FFFF00"/>
            </a:solidFill>
            <a:prstDash val="solid"/>
            <a:miter lim="800000"/>
            <a:headEnd type="none" w="sm" len="sm"/>
            <a:tailEnd type="triangle" w="med" len="med"/>
          </a:ln>
        </p:spPr>
      </p:cxnSp>
      <p:sp>
        <p:nvSpPr>
          <p:cNvPr id="873" name="Google Shape;873;p87"/>
          <p:cNvSpPr txBox="1"/>
          <p:nvPr/>
        </p:nvSpPr>
        <p:spPr>
          <a:xfrm>
            <a:off x="3329355" y="5687167"/>
            <a:ext cx="106992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CA" sz="2400">
                <a:solidFill>
                  <a:schemeClr val="lt1"/>
                </a:solidFill>
                <a:latin typeface="Arial"/>
                <a:ea typeface="Arial"/>
                <a:cs typeface="Arial"/>
                <a:sym typeface="Arial"/>
              </a:rPr>
              <a:t>Pull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8"/>
          <p:cNvSpPr txBox="1">
            <a:spLocks noGrp="1"/>
          </p:cNvSpPr>
          <p:nvPr>
            <p:ph type="title"/>
          </p:nvPr>
        </p:nvSpPr>
        <p:spPr>
          <a:xfrm>
            <a:off x="838200" y="365125"/>
            <a:ext cx="10515600" cy="64452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fr-CA"/>
              <a:t>Projet P5js sur Github</a:t>
            </a:r>
            <a:endParaRPr/>
          </a:p>
        </p:txBody>
      </p:sp>
      <p:sp>
        <p:nvSpPr>
          <p:cNvPr id="879" name="Google Shape;879;p88"/>
          <p:cNvSpPr txBox="1">
            <a:spLocks noGrp="1"/>
          </p:cNvSpPr>
          <p:nvPr>
            <p:ph type="body" idx="1"/>
          </p:nvPr>
        </p:nvSpPr>
        <p:spPr>
          <a:xfrm>
            <a:off x="838200" y="1295400"/>
            <a:ext cx="10515600" cy="488156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400"/>
              <a:buChar char="•"/>
            </a:pPr>
            <a:r>
              <a:rPr lang="fr-CA" sz="2400"/>
              <a:t>Vous faites du développement Web en ce moment. Vous avez donc probablement beaucoup de fichiers sur lesquels vous travaillez en même temps. Voici donc pour vous une illustration de projet P5js fait et sauvegardé sur Github.</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 </a:t>
            </a:r>
            <a:endParaRPr/>
          </a:p>
        </p:txBody>
      </p:sp>
      <p:pic>
        <p:nvPicPr>
          <p:cNvPr id="880" name="Google Shape;880;p88" title="Hosting a p5.js sketch with GitHub Pages"/>
          <p:cNvPicPr preferRelativeResize="0"/>
          <p:nvPr/>
        </p:nvPicPr>
        <p:blipFill rotWithShape="1">
          <a:blip r:embed="rId3">
            <a:alphaModFix/>
          </a:blip>
          <a:srcRect/>
          <a:stretch/>
        </p:blipFill>
        <p:spPr>
          <a:xfrm>
            <a:off x="4386943" y="2424050"/>
            <a:ext cx="6966857" cy="39362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9"/>
          <p:cNvSpPr txBox="1">
            <a:spLocks noGrp="1"/>
          </p:cNvSpPr>
          <p:nvPr>
            <p:ph type="title"/>
          </p:nvPr>
        </p:nvSpPr>
        <p:spPr>
          <a:xfrm>
            <a:off x="838200" y="365125"/>
            <a:ext cx="10515600" cy="82448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Différence entre un Merge et un Rebase</a:t>
            </a:r>
            <a:endParaRPr/>
          </a:p>
        </p:txBody>
      </p:sp>
      <p:pic>
        <p:nvPicPr>
          <p:cNvPr id="886" name="Google Shape;886;p89" title="Git merge vs Git rebase"/>
          <p:cNvPicPr preferRelativeResize="0">
            <a:picLocks noGrp="1"/>
          </p:cNvPicPr>
          <p:nvPr>
            <p:ph type="body" idx="1"/>
          </p:nvPr>
        </p:nvPicPr>
        <p:blipFill rotWithShape="1">
          <a:blip r:embed="rId3">
            <a:alphaModFix/>
          </a:blip>
          <a:srcRect/>
          <a:stretch/>
        </p:blipFill>
        <p:spPr>
          <a:xfrm>
            <a:off x="1460283" y="1260629"/>
            <a:ext cx="8924204" cy="50425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6"/>
                                        </p:tgtEl>
                                        <p:attrNameLst>
                                          <p:attrName>style.visibility</p:attrName>
                                        </p:attrNameLst>
                                      </p:cBhvr>
                                      <p:to>
                                        <p:strVal val="visible"/>
                                      </p:to>
                                    </p:set>
                                    <p:animEffect transition="in" filter="fade">
                                      <p:cBhvr>
                                        <p:cTn id="7" dur="1"/>
                                        <p:tgtEl>
                                          <p:spTgt spid="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CA"/>
              <a:t>Allons s’enregistrer et se login sur Github</a:t>
            </a:r>
            <a:endParaRPr/>
          </a:p>
        </p:txBody>
      </p:sp>
      <p:sp>
        <p:nvSpPr>
          <p:cNvPr id="135" name="Google Shape;135;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CA"/>
              <a:t>Rendez-vous sur le site : </a:t>
            </a:r>
            <a:r>
              <a:rPr lang="fr-CA" u="sng">
                <a:solidFill>
                  <a:schemeClr val="hlink"/>
                </a:solidFill>
                <a:hlinkClick r:id="rId3"/>
              </a:rPr>
              <a:t>www.github.com</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Sign-up et login.</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fr-CA"/>
              <a:t>Voici un guide d’utilisation de Github que nous allons décortiquer au fur et à mesure : </a:t>
            </a:r>
            <a:r>
              <a:rPr lang="fr-CA" u="sng">
                <a:solidFill>
                  <a:schemeClr val="hlink"/>
                </a:solidFill>
                <a:hlinkClick r:id="rId4"/>
              </a:rPr>
              <a:t>https://guides.github.com/activities/hello-world/</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3919</Words>
  <Application>Microsoft Office PowerPoint</Application>
  <PresentationFormat>Grand écran</PresentationFormat>
  <Paragraphs>389</Paragraphs>
  <Slides>89</Slides>
  <Notes>89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89</vt:i4>
      </vt:variant>
    </vt:vector>
  </HeadingPairs>
  <TitlesOfParts>
    <vt:vector size="93" baseType="lpstr">
      <vt:lpstr>Arial</vt:lpstr>
      <vt:lpstr>Montserrat</vt:lpstr>
      <vt:lpstr>Calibri</vt:lpstr>
      <vt:lpstr>Thème Office</vt:lpstr>
      <vt:lpstr>Git &amp; Github Partie 1</vt:lpstr>
      <vt:lpstr>Survol : nous allons parler un peu de tout ça</vt:lpstr>
      <vt:lpstr>Ce qu’il fait savoir pour débuter</vt:lpstr>
      <vt:lpstr>Mise en situation </vt:lpstr>
      <vt:lpstr>Analogie avec la théorie de l’évolution</vt:lpstr>
      <vt:lpstr>Git</vt:lpstr>
      <vt:lpstr>Git vs Github</vt:lpstr>
      <vt:lpstr>Nomenclature</vt:lpstr>
      <vt:lpstr>Allons s’enregistrer et se login sur Github</vt:lpstr>
      <vt:lpstr>Create a new repository / Créer un nouveau dépôt</vt:lpstr>
      <vt:lpstr>Voici enfin notre premier dépôt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Branches</vt:lpstr>
      <vt:lpstr>Présentation PowerPoint</vt:lpstr>
      <vt:lpstr>Graphs(Insights) and Network</vt:lpstr>
      <vt:lpstr>Présentation PowerPoint</vt:lpstr>
      <vt:lpstr>Présentation PowerPoint</vt:lpstr>
      <vt:lpstr>Pull request et Merge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Fork a repository et Pull Request</vt:lpstr>
      <vt:lpstr>La rubrique : Issues</vt:lpstr>
      <vt:lpstr>Présentation PowerPoint</vt:lpstr>
      <vt:lpstr>Présentation PowerPoint</vt:lpstr>
      <vt:lpstr>Présentation PowerPoint</vt:lpstr>
      <vt:lpstr>Comment installer Git sur son ordinateur</vt:lpstr>
      <vt:lpstr>Comment installer Git sur son ordinateur</vt:lpstr>
      <vt:lpstr>Présentation PowerPoint</vt:lpstr>
      <vt:lpstr>Présentation PowerPoint</vt:lpstr>
      <vt:lpstr>Présentation PowerPoint</vt:lpstr>
      <vt:lpstr>Les Lignes de commandes</vt:lpstr>
      <vt:lpstr>Les lignes de commande</vt:lpstr>
      <vt:lpstr>Présentation PowerPoint</vt:lpstr>
      <vt:lpstr>Git : Faisons un peu d’exploration via les lignes de commandes</vt:lpstr>
      <vt:lpstr>Présentation PowerPoint</vt:lpstr>
      <vt:lpstr>Voici quelques commandes utiles sur git</vt:lpstr>
      <vt:lpstr>Présentation PowerPoint</vt:lpstr>
      <vt:lpstr>Présentation PowerPoint</vt:lpstr>
      <vt:lpstr>Initialisation de Git</vt:lpstr>
      <vt:lpstr>Comment créer un dépôt local ?</vt:lpstr>
      <vt:lpstr>Comment créer un dépôt local ?</vt:lpstr>
      <vt:lpstr>1 Créer un dépôt local vide</vt:lpstr>
      <vt:lpstr>1 Créer un dépôt local vide</vt:lpstr>
      <vt:lpstr>2 Cloner un dépôt distant depuis mon compte GitHub</vt:lpstr>
      <vt:lpstr>Cloner un dépôt distant depuis mon compte GitHub</vt:lpstr>
      <vt:lpstr>Présentation PowerPoint</vt:lpstr>
      <vt:lpstr>2 Créons-en un autre dépôt distant sur GitHub</vt:lpstr>
      <vt:lpstr>Présentation PowerPoint</vt:lpstr>
      <vt:lpstr>Présentation PowerPoint</vt:lpstr>
      <vt:lpstr>L’enregistrement des fichiers dans notre dépôt Git se déroule en 3 phases:</vt:lpstr>
      <vt:lpstr>Présentation PowerPoint</vt:lpstr>
      <vt:lpstr>Présentation PowerPoint</vt:lpstr>
      <vt:lpstr>Présentation PowerPoint</vt:lpstr>
      <vt:lpstr>Présentation PowerPoint</vt:lpstr>
      <vt:lpstr>Présentation PowerPoint</vt:lpstr>
      <vt:lpstr>Les commandes log et config</vt:lpstr>
      <vt:lpstr>Les commandes log et config</vt:lpstr>
      <vt:lpstr>Transférer les changements de Git vers Github</vt:lpstr>
      <vt:lpstr>Transférer les changements de Git vers Github</vt:lpstr>
      <vt:lpstr>Présentation PowerPoint</vt:lpstr>
      <vt:lpstr>La commande push</vt:lpstr>
      <vt:lpstr>Présentation PowerPoint</vt:lpstr>
      <vt:lpstr>Question sur le Push</vt:lpstr>
      <vt:lpstr>Manipuler les branches en local</vt:lpstr>
      <vt:lpstr>Présentation PowerPoint</vt:lpstr>
      <vt:lpstr>Présentation PowerPoint</vt:lpstr>
      <vt:lpstr>Manipuler les branches en local</vt:lpstr>
      <vt:lpstr>Manipuler les branches en local</vt:lpstr>
      <vt:lpstr>Synchroniser :  Différence entre git push et git pull</vt:lpstr>
      <vt:lpstr>Synchroniser : Différence entre git push et git pull</vt:lpstr>
      <vt:lpstr>Projet P5js sur Github</vt:lpstr>
      <vt:lpstr>Différence entre un Merge et un Rebase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&amp; Github Partie 1</dc:title>
  <dc:creator>joel Sandé</dc:creator>
  <cp:lastModifiedBy>JOËL SANDÉ</cp:lastModifiedBy>
  <cp:revision>1</cp:revision>
  <dcterms:created xsi:type="dcterms:W3CDTF">2021-04-16T03:17:25Z</dcterms:created>
  <dcterms:modified xsi:type="dcterms:W3CDTF">2023-01-28T17:41:57Z</dcterms:modified>
</cp:coreProperties>
</file>